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256" r:id="rId2"/>
    <p:sldId id="260" r:id="rId3"/>
    <p:sldId id="282" r:id="rId4"/>
    <p:sldId id="266" r:id="rId5"/>
    <p:sldId id="263" r:id="rId6"/>
    <p:sldId id="264" r:id="rId7"/>
    <p:sldId id="268" r:id="rId8"/>
    <p:sldId id="258" r:id="rId9"/>
    <p:sldId id="265" r:id="rId10"/>
    <p:sldId id="261" r:id="rId11"/>
    <p:sldId id="262" r:id="rId12"/>
    <p:sldId id="269" r:id="rId13"/>
    <p:sldId id="270" r:id="rId14"/>
    <p:sldId id="271" r:id="rId15"/>
    <p:sldId id="273" r:id="rId16"/>
    <p:sldId id="274" r:id="rId17"/>
    <p:sldId id="275" r:id="rId18"/>
    <p:sldId id="272" r:id="rId19"/>
    <p:sldId id="276" r:id="rId20"/>
    <p:sldId id="277" r:id="rId21"/>
    <p:sldId id="278" r:id="rId22"/>
    <p:sldId id="279" r:id="rId23"/>
    <p:sldId id="267" r:id="rId24"/>
    <p:sldId id="283" r:id="rId25"/>
    <p:sldId id="281" r:id="rId26"/>
    <p:sldId id="284" r:id="rId27"/>
    <p:sldId id="285" r:id="rId28"/>
    <p:sldId id="286" r:id="rId29"/>
    <p:sldId id="287" r:id="rId30"/>
    <p:sldId id="288" r:id="rId31"/>
    <p:sldId id="280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289" r:id="rId55"/>
    <p:sldId id="313" r:id="rId56"/>
    <p:sldId id="314" r:id="rId57"/>
    <p:sldId id="315" r:id="rId58"/>
    <p:sldId id="316" r:id="rId59"/>
    <p:sldId id="312" r:id="rId60"/>
    <p:sldId id="317" r:id="rId61"/>
    <p:sldId id="318" r:id="rId6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2B4E"/>
    <a:srgbClr val="290042"/>
    <a:srgbClr val="544C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/>
    <p:restoredTop sz="94641"/>
  </p:normalViewPr>
  <p:slideViewPr>
    <p:cSldViewPr snapToGrid="0">
      <p:cViewPr varScale="1">
        <p:scale>
          <a:sx n="87" d="100"/>
          <a:sy n="87" d="100"/>
        </p:scale>
        <p:origin x="3424" y="216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A9D8A5-32F3-444D-C2FC-DCAA9F2B5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DDAC9A-5F28-D6D4-792B-9D3ADD468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1674A-F048-0B4D-97F5-3E7FEEC5D1C4}" type="datetimeFigureOut">
              <a:rPr lang="en-BR" smtClean="0"/>
              <a:t>20/06/25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74CDC-A2C4-3A4F-DF04-10DF2994BB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16BAC-ED21-700A-2AA2-FEA2A3924B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5C46F-8F7D-094B-A02D-9143BBE8302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52375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F2ACB-B4E2-B54C-83B8-079D9A639F23}" type="datetimeFigureOut">
              <a:rPr lang="en-BR" smtClean="0"/>
              <a:t>20/06/25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4D9EB-F5B1-C447-AB15-79FCD6D9086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182598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36769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87E5A-C90B-482A-BB0A-2A7051959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CC45A7-BB85-E1D8-A332-8801C89B4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A9CFA-EE94-4E51-736D-51424374D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A7C29-113B-E26D-1F00-F3A14EC14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74640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594B-96B5-EC48-C0C8-0BF6DA4E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170DB-A401-0EF3-1AD7-9CC9B3D30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E34F7-A0C2-5746-0C11-DD1D8746A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7C0C0-164D-5C9D-FC69-ED7313DDF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14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06855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D4A49-8106-354E-39CE-EE100EF57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41478-C4AD-6CC4-D394-9A089AC7E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630619-8EB0-5FE4-FDED-1457A0BEA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6BED5-2385-E6A8-12E3-295F1B936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15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11411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27E5-136D-DD7C-1847-18DAEB0BF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4BE741-7933-2D56-6F53-1093843BA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E62AF-99A8-EAD2-7FF3-98CAA961D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F6CE7-FC5B-7333-BB22-96802E50D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16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79987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B89C-1E2C-5CD7-0637-5C1B50D92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AC97F-DC21-D87C-377C-88EE114C9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76DA0-BA93-BC1E-CF77-52FF2F95F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3CA8-C499-43F0-15EB-FAAFC5D02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17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87917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C752F-3C47-BDCC-FFD9-A9A711D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AE9DD1-67CF-2E42-87AF-A2CD3B985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792B0-811D-C4D1-34E0-305962A5F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48164-A324-D0CA-180D-A01077E31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19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7478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ED7F2-E279-36DA-C05D-733E4FAD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6BC65-0634-0156-7D74-58CBCFEB9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64FB3E-72FD-E5E5-E6CC-EA4E217C1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40B71-3B99-A4E4-ED6A-0A1903A01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20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95613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CF048-ECFD-4D4B-8DF8-3916448E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265354-F614-B2DE-253B-8F40AD9E3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C7C8C-C025-20D9-E790-BD49A6198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330AB-1C0E-16F7-D8A0-40D2B81F8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21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27958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3DEAB-5FA0-5978-9F53-85DA2039D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FF82E-EBB1-2554-4A1A-3FB6EC780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E3C90-8AA5-896A-6E44-7CDD1BDE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0E8EF-474D-367D-7753-EAC09E17B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22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2695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42B3-1C2C-A209-E117-47B2418E9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D3F84-866C-9D7A-81B1-1CA81D9BC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96DCF-97A3-9BBA-2542-995021BE7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28F1-E0A9-FA7F-FED2-1FC6D98E7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24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9434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5C881-C93A-8236-6376-6EC7B169D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BD2B0-BC06-E169-1F19-50C4E9C7C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7A9B8-4108-FE2E-8E62-FCF5F1C9D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269DC-7C04-9CD9-3E5C-141E5DB4A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34705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D980C-ECF0-6F70-7ED5-D3496E4F5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9AF1F0-4622-55F1-DA02-8A4A786E4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5DA3A-2D88-59F4-E9E7-B32792AFC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2036-7EBF-F5D6-98D6-C6C8958F6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25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86989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20518-A5E0-37AC-0DEB-3FC2B4AD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B31E5-00D9-3FF5-1911-F248AA297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771B-5A71-3362-2C8D-27467AF5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A341D-7287-A99A-EE12-114623E097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26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1356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1BC7-207C-3D82-D89B-BD5C7D2D9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D1300A-6B5C-D559-AC34-40870A4E7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65487-979C-0E5F-4C64-2FBF4959B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1C670-E94E-348F-513B-8EC3E3ED8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27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61083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B7612-67C9-32E7-6F57-0A872CA9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098A0-8663-3370-F5CC-D462749A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410CE-D7E3-CFCB-93E2-34AB856DF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56E53-4977-063D-58C0-8AF364ECD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28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45864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DD7D5-8FE0-D369-EB93-99DF4026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A706BA-8625-967B-77AB-FBF728784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F80BF5-395F-77E6-2989-EDCBE9B53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2D985-D1F3-E09A-0984-2D0785696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29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87472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0600F-3CCF-FDF5-6B5A-4FEB60C4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5F97F-440C-1B8C-83A7-1C72C2E21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128702-8746-12F8-8067-401ED008B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82B2A-FC2F-6C82-176A-3E605792E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30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00882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86128-376F-ECE5-89C2-6CAE23FF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3CFB3-2198-3297-CD41-B58940027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01D88-1220-23D7-CD02-36B8B7551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E6432-D50D-D614-9FFB-695929458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32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25222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2EE58-C4FF-0DB5-E71B-27ABC446A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73D80-9CFE-2F5F-5BF3-38363E0D2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3A425-79DE-992D-F86D-F8361BCFA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85BB2-7392-5D8D-CA9A-F7C59C5A3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33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5289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38F74-9504-F0CB-6379-7A056E428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C3A63-ED0A-0454-C9BD-9EF5E617F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60B90E-7431-60B1-6F7F-438E55ABC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3F3E-2294-6B0C-ABF8-51D5FB27C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34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91378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57A97-4E54-82B2-CDE1-E46985372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B7AC4-5E4D-4BC4-4135-E047D06BA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C6F26-A48E-EBE6-A5CC-DCBE18E53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F4FDE-12CF-B603-478A-603C86FD6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35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3324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C28DD-748E-0D82-F707-01832936E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E0172-84E1-A022-1E8B-45B8A8C9B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AEC27-0B79-D52B-4C5D-145C2A548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66FD2-C342-CB61-571B-DB128AC59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20195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0F3C9-BC25-0821-F464-4D5959F85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F0F37-6B14-4E2E-E2CD-74519F4F4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2DAC7-C572-E1D8-81E0-BACEAA333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F1C4B-1A75-EFF6-1181-345A4A4BC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36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89475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725C9-9171-153E-4CB3-82A7762F2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AE5D4-C7E9-3C07-CFE5-47EAA03AC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E5C6F-DD4F-2FC4-1EE3-DFCD567A3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C2173-559D-76C5-8285-5D6991D01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37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96443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2A0A-328C-7C32-A55E-6C6244090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9C66F-105E-8CC9-CA6A-5940977E8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1BA1F7-C487-C5AD-881D-6B253FEF1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1D81-7F10-2AB7-9EB5-B4D406E99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38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50301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DB1F1-9F46-181D-D3F1-8BE75D56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FB7B8-9C11-531F-C2EB-9825E8EEA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6833C-459A-1870-83CC-8D7CC6F66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6EA5-92F5-C148-CCC8-73065313F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39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58588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D85EB-D8A6-374F-7CBB-9E8F06832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68333-4828-8D4C-0ADB-C7C11DAA8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1723E-7E81-18A3-F55C-A9B7213F8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002F2-19AE-A9AD-B2CB-3D8BCF484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40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01234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4F692-B203-9DB2-75F6-A101C1F9A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B5713-E31A-E2BA-3444-578565BF7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F74BF-852F-38C5-9570-43585C0F2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1AB00-47BB-8C1D-EE6E-6FA18BC62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41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48896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E43A-D81B-1DCB-D0F3-C504049F0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5006E-52B8-E8CB-A4C9-D8D3AF8C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BC0CA-717E-7737-0668-45AEE367A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E2C4D-81FC-9DD2-FA55-17BFE928F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42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3278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A1E4E-F0C8-202E-BB69-7B586EDE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DF25F-CEEF-B94A-55B2-1E9BE0502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74937-F33A-77CD-778D-A92A84B30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DC0BB-61C3-5D97-FEC2-776E9FC6F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43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38829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0D589-2144-1DBB-B09A-CD940FAF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521E2-0828-7B24-2B6C-F07E88AE5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EB6350-AC40-8935-A88E-C6C11FEBB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2DB4-65E1-A183-0663-5AA37D7BC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44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46623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EEC7B-8D78-B857-093E-FD638C2C0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C6C11-24E2-F9B5-0ED7-63C1F22DE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83109-F621-E80E-B6BC-9596E9DE0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DF8F6-A9CC-D81B-DBC9-6FA86A490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45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10763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1B5C-D91D-396F-4C9E-11E61069E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C4A21-2D14-BCDC-9307-896F5A208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E171F5-F87A-52EB-C067-8E43C0A92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135A6-BDB0-7DB6-ADAB-50A76061C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94567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722D-981C-228E-B5FC-2C13F5205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6374B-6EA9-851C-796B-DAEADABBB2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896F67-BFD6-D265-1267-0334F8E97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62561-1B80-3F81-7129-72D39443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46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99985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7033-ADEB-09A6-FFF3-8F55DEC7C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8D5371-747E-63A5-8F37-93AE0FFD2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44673-2388-F4BB-510E-53B20B361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66624-091F-799E-715F-642FDBFFB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47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108614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CE70-C6F0-A1AE-AB79-EC3CFA4E5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56A87-48CF-B20F-ADA6-2557ED1AE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89238B-77D3-F8D1-809B-AB78A9946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21C8E-0EF2-ACCE-720A-F5953B363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48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66873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5DBE5-3F18-66D4-8EC1-082B59F9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E40D51-9BD7-71AA-D2D8-F3807075C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76893-0BE5-70BB-7025-EAFF6483F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50AAD-6F52-9D98-5387-5E6E9BFD6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49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927625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8643C-F8CE-3E93-47B7-4E879C44A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FF953-7E67-C181-166F-A32CD0758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6B0618-9B73-32AA-B9F3-05CBCF9EC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F5A-C402-FF56-F87E-E628ADD1E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50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370243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845D0-79DD-1ED2-B4D5-AB3D3CE6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5CF40-5902-11E9-1796-CAA1E9FD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CE1D4-8877-47B5-29B1-A38B82E75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2744F-4919-3E22-284B-2AED7CE1A0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51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041355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94D7-B7D3-169C-A8CB-B7BE0488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0D441-920D-700B-A42E-3FC48EB35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4E436-A3F2-3C2A-C595-DA2B1F920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015FD-BCEA-C233-6508-106DC2ED4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52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00542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590E3-51AE-0637-D647-DE9C3914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28CC6-48D5-78B0-FBB0-3B235173F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A3365-D5E3-3AF4-D79E-E51A9CAF8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3800A-6B60-1470-BC7D-085349F07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53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329582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FF9E-8A2D-111A-202A-7406DD946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AA7E8-B2C2-CAD3-8F0B-AA258FBAF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CCD81-7BEB-2874-9042-38EE1AD2A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29210-933B-7477-3DF4-D8CFC43F8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55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174517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CDEA-28DE-7FB5-2537-1B2E7AFF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48798-EFAD-7314-6562-E40F5776E8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B1755-DFB2-C461-6E06-1B69C2BBB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E1A9-1E67-BE5C-3650-723E36D39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56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07559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7AEFF-8FC1-6BCB-745D-6DEFF9CD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81F44-99B0-9057-13E7-999333886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46F389-6780-6FAD-9AB8-D59F6C9F7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3469D-134B-5568-098E-5D781A1DA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439747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A3D87-73E5-7461-A753-9D77EED3B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205693-E8E3-5B03-1A18-8048608F5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FDF1F5-7A50-4479-5853-604F39C0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F15D1-7EE8-8D36-7F92-89D421333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57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085490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262D6-4E61-1133-DB93-21884C07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C6F1EF-3F30-2DD5-9510-93B20DBB5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5203CF-6F8E-98CE-3ACA-09FA8DD1D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B2677-A8DF-DA84-D859-3CBFEC465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58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93854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7AFE-4027-F0E0-EFAD-D5C0DBDF7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3C1FF-6104-AC28-FCFE-69D3AB4B7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84C4F-D81E-E63A-0668-32D8C2D50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7364-8B27-5754-7D94-2A6C42292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60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17212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30C16-51A7-CBC0-6979-70FA8CAD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2876D-A573-A8DD-BE7F-C0E23A7D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1333EC-A3F7-AC38-73F7-78A533F45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4A224-FC3E-F383-2B4A-610E0EE4E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61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71320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9C159-1533-3AED-1691-7C65454B8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194595-231E-3FAD-1319-F166C1EB6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8EA82-99FC-4658-99EC-03A9B6FB9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67145-CEB6-88BC-841B-01495FD2B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01003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32718-488C-99EB-16FD-01022C53F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025BB-0691-1E5A-0AB5-EB5C49A30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9A6229-F70A-A682-3DA1-5303F2747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CF35E-095C-7AC2-D77B-AF662A1E7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22485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53EB1-CCBB-F485-6B9B-EEC20AA6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8AAF5-114A-043F-A7E2-A5E8DB3BE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ABAE2-47AE-9ACE-2049-BB99FA96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E6979-4DEC-2B45-D09B-6243049C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10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57249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E648C-9F74-879B-A7E8-834EB6214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ED48C-EA33-CE4E-5BAB-765F212F4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B74D0-B15C-A59A-5E91-93D511038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A02E2-4623-B838-5CF1-83E85F26F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4D9EB-F5B1-C447-AB15-79FCD6D90861}" type="slidenum">
              <a:rPr lang="en-BR" smtClean="0"/>
              <a:t>12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8963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374A-63D6-9345-AF56-9EA99F444882}" type="datetime1">
              <a:rPr lang="pt-BR" smtClean="0"/>
              <a:t>20/06/2025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2779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42CC-A936-F74B-A7EF-14A4AC4C46CB}" type="datetime1">
              <a:rPr lang="pt-BR" smtClean="0"/>
              <a:t>20/06/2025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427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963D0-2784-3E49-98C2-79876A0CD62D}" type="datetime1">
              <a:rPr lang="pt-BR" smtClean="0"/>
              <a:t>20/06/2025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1890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9054-FF7A-B641-BFD0-085358FFF3A6}" type="datetime1">
              <a:rPr lang="pt-BR" smtClean="0"/>
              <a:t>20/06/2025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72530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339F-7CD7-7E42-8A71-F3AC98D8516F}" type="datetime1">
              <a:rPr lang="pt-BR" smtClean="0"/>
              <a:t>20/06/2025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3118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ADA-4F5F-5C4E-89BE-132E58EFDEF9}" type="datetime1">
              <a:rPr lang="pt-BR" smtClean="0"/>
              <a:t>20/06/2025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4782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61E4-FEB6-8449-BD17-91995C9177CD}" type="datetime1">
              <a:rPr lang="pt-BR" smtClean="0"/>
              <a:t>20/06/2025</a:t>
            </a:fld>
            <a:endParaRPr lang="en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32707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2FA7B-076E-FD4F-87F9-AC64EAAACF5F}" type="datetime1">
              <a:rPr lang="pt-BR" smtClean="0"/>
              <a:t>20/06/2025</a:t>
            </a:fld>
            <a:endParaRPr lang="en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5096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1936-9660-FC40-A3DA-D2581FF70449}" type="datetime1">
              <a:rPr lang="pt-BR" smtClean="0"/>
              <a:t>20/06/2025</a:t>
            </a:fld>
            <a:endParaRPr lang="en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7792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2CAB-2625-1E4B-89AD-18168C472D66}" type="datetime1">
              <a:rPr lang="pt-BR" smtClean="0"/>
              <a:t>20/06/2025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7340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49F9A-0CBA-A54A-B94E-3C5F6CDCF8B6}" type="datetime1">
              <a:rPr lang="pt-BR" smtClean="0"/>
              <a:t>20/06/2025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6913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3261B2-77DD-8549-B991-439F7D88BFCC}" type="datetime1">
              <a:rPr lang="pt-BR" smtClean="0"/>
              <a:t>20/06/2025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A89380-BDB0-1340-B125-8EAB7BFEACB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6577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arSource/docker-sonarqube/tree/master/example-compose-files/sq-with-postgr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alberto-yano/dio-lab-ebook" TargetMode="External"/><Relationship Id="rId7" Type="http://schemas.openxmlformats.org/officeDocument/2006/relationships/hyperlink" Target="https://gitlab.com/alberto_yano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berto-yano" TargetMode="External"/><Relationship Id="rId5" Type="http://schemas.openxmlformats.org/officeDocument/2006/relationships/hyperlink" Target="https://www.linkedin.com/in/albertoyano/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s://youtu.be/86Zb8l8n6Mc" TargetMode="External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setup/install/windows-instal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docker.com/desktop/setup/install/mac-install/" TargetMode="External"/><Relationship Id="rId4" Type="http://schemas.openxmlformats.org/officeDocument/2006/relationships/hyperlink" Target="https://docs.docker.com/desktop/setup/install/linux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C5971-85B8-9F36-7690-58838F7FEBFC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312B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E600F-6E50-5A29-40DF-0F18CAD7CAD7}"/>
              </a:ext>
            </a:extLst>
          </p:cNvPr>
          <p:cNvSpPr/>
          <p:nvPr/>
        </p:nvSpPr>
        <p:spPr>
          <a:xfrm>
            <a:off x="1957388" y="8830133"/>
            <a:ext cx="2928938" cy="817241"/>
          </a:xfrm>
          <a:prstGeom prst="rect">
            <a:avLst/>
          </a:prstGeom>
          <a:solidFill>
            <a:srgbClr val="544C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3AB731-3030-7AB6-37D4-CCDB3FB11ECA}"/>
              </a:ext>
            </a:extLst>
          </p:cNvPr>
          <p:cNvSpPr/>
          <p:nvPr/>
        </p:nvSpPr>
        <p:spPr>
          <a:xfrm>
            <a:off x="-33337" y="1879234"/>
            <a:ext cx="6891337" cy="1612214"/>
          </a:xfrm>
          <a:prstGeom prst="rect">
            <a:avLst/>
          </a:prstGeom>
          <a:solidFill>
            <a:srgbClr val="544C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026" name="Picture 2" descr="generate a Image for developers with code coverage and testing title.">
            <a:extLst>
              <a:ext uri="{FF2B5EF4-FFF2-40B4-BE49-F238E27FC236}">
                <a16:creationId xmlns:a16="http://schemas.microsoft.com/office/drawing/2014/main" id="{030E16B2-F06A-4618-8BD2-582E000F4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2"/>
          <a:stretch>
            <a:fillRect/>
          </a:stretch>
        </p:blipFill>
        <p:spPr bwMode="auto">
          <a:xfrm>
            <a:off x="0" y="3710484"/>
            <a:ext cx="6858000" cy="49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24D23-29D0-329D-26E8-BAD4176F6A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719"/>
          <a:stretch>
            <a:fillRect/>
          </a:stretch>
        </p:blipFill>
        <p:spPr>
          <a:xfrm>
            <a:off x="1735348" y="258626"/>
            <a:ext cx="3387301" cy="1144968"/>
          </a:xfrm>
          <a:prstGeom prst="rect">
            <a:avLst/>
          </a:prstGeom>
          <a:effectLst>
            <a:glow rad="393027">
              <a:srgbClr val="544C8D">
                <a:alpha val="40000"/>
              </a:srgb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5F3C0-ABBD-FAB4-EC5C-07BC2A0C3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439" y="6621674"/>
            <a:ext cx="1422516" cy="792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5F635-1F2F-BE4E-907F-52088596B8D4}"/>
              </a:ext>
            </a:extLst>
          </p:cNvPr>
          <p:cNvSpPr txBox="1"/>
          <p:nvPr/>
        </p:nvSpPr>
        <p:spPr>
          <a:xfrm>
            <a:off x="2057404" y="9008109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Alberto Yano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988BE-A82B-A60D-A04F-53ED03B23B6D}"/>
              </a:ext>
            </a:extLst>
          </p:cNvPr>
          <p:cNvSpPr txBox="1"/>
          <p:nvPr/>
        </p:nvSpPr>
        <p:spPr>
          <a:xfrm>
            <a:off x="266322" y="2016572"/>
            <a:ext cx="6647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4000">
                <a:solidFill>
                  <a:schemeClr val="bg1"/>
                </a:solidFill>
                <a:latin typeface="Courier New" panose="02070309020205020404" pitchFamily="49" charset="0"/>
                <a:ea typeface="Baskerville" panose="02020502070401020303" pitchFamily="18" charset="0"/>
                <a:cs typeface="Courier New" panose="02070309020205020404" pitchFamily="49" charset="0"/>
              </a:rPr>
              <a:t>Qualidade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ea typeface="Baskerville" panose="02020502070401020303" pitchFamily="18" charset="0"/>
                <a:cs typeface="Courier New" panose="02070309020205020404" pitchFamily="49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ea typeface="Baskerville" panose="02020502070401020303" pitchFamily="18" charset="0"/>
                <a:cs typeface="Courier New" panose="02070309020205020404" pitchFamily="49" charset="0"/>
              </a:rPr>
              <a:t>-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ea typeface="Baskerville" panose="02020502070401020303" pitchFamily="18" charset="0"/>
                <a:cs typeface="Courier New" panose="02070309020205020404" pitchFamily="49" charset="0"/>
              </a:rPr>
              <a:t> </a:t>
            </a:r>
            <a:r>
              <a:rPr lang="en-BR" sz="4000">
                <a:solidFill>
                  <a:schemeClr val="bg1"/>
                </a:solidFill>
                <a:latin typeface="Courier New" panose="02070309020205020404" pitchFamily="49" charset="0"/>
                <a:ea typeface="Baskerville" panose="02020502070401020303" pitchFamily="18" charset="0"/>
                <a:cs typeface="Courier New" panose="02070309020205020404" pitchFamily="49" charset="0"/>
              </a:rPr>
              <a:t>Cobertura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FAC799-4085-BE22-D221-AF6DC44F801B}"/>
              </a:ext>
            </a:extLst>
          </p:cNvPr>
          <p:cNvSpPr txBox="1"/>
          <p:nvPr/>
        </p:nvSpPr>
        <p:spPr>
          <a:xfrm>
            <a:off x="568194" y="2660430"/>
            <a:ext cx="5724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4000">
                <a:solidFill>
                  <a:schemeClr val="bg1"/>
                </a:solidFill>
                <a:latin typeface="Courier New" panose="02070309020205020404" pitchFamily="49" charset="0"/>
                <a:ea typeface="Baskerville" panose="02020502070401020303" pitchFamily="18" charset="0"/>
                <a:cs typeface="Courier New" panose="02070309020205020404" pitchFamily="49" charset="0"/>
              </a:rPr>
              <a:t>de Código 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Testes</a:t>
            </a:r>
            <a:endParaRPr lang="en-BR" sz="4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4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64D10-3522-E100-266D-293B81A4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F38364-4969-40D9-BB97-1C9072102676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13340-4FE4-6373-D6F0-6D70A786E31F}"/>
              </a:ext>
            </a:extLst>
          </p:cNvPr>
          <p:cNvSpPr txBox="1"/>
          <p:nvPr/>
        </p:nvSpPr>
        <p:spPr>
          <a:xfrm>
            <a:off x="626534" y="2616851"/>
            <a:ext cx="56742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Seu principal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objetivo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fornecer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um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feedback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rápido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contínuo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desenvolvedores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ajudando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prevenir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introdução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bugs,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vulnerabilidades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práticas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codificação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longo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ciclo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desenvolvimento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Além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disso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o SonarQube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promove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melhoria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contínua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permitir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que equipes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definam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padrões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qualidade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acompanhem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evolução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meio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painéis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relatórios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detalhados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0FD4E-CC67-6C71-7D9F-B15CF5F0BE4B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Objetivo do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427618-DCA6-BB61-6CFF-1131F928125A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9954A-BBC7-4824-588B-790552DD46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719"/>
          <a:stretch>
            <a:fillRect/>
          </a:stretch>
        </p:blipFill>
        <p:spPr>
          <a:xfrm>
            <a:off x="1735349" y="7532575"/>
            <a:ext cx="3387301" cy="1144968"/>
          </a:xfrm>
          <a:prstGeom prst="rect">
            <a:avLst/>
          </a:prstGeom>
          <a:effectLst>
            <a:glow rad="393027">
              <a:srgbClr val="544C8D">
                <a:alpha val="40000"/>
              </a:srgbClr>
            </a:glo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4724F6-A2A8-2EA2-0876-21473F12D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A83E4F-0203-82C3-617F-D98ECBB3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10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85232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AE2EC-FBD4-8725-BE71-0E4515E69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A199FA-4EDA-A569-351C-52ABA7B0DC5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13BB2-D46C-7F1B-ACAC-FD33E42F2E86}"/>
              </a:ext>
            </a:extLst>
          </p:cNvPr>
          <p:cNvSpPr txBox="1"/>
          <p:nvPr/>
        </p:nvSpPr>
        <p:spPr>
          <a:xfrm>
            <a:off x="721518" y="5127666"/>
            <a:ext cx="5414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Instalando o</a:t>
            </a:r>
          </a:p>
          <a:p>
            <a:pPr algn="ctr"/>
            <a:r>
              <a:rPr lang="en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CFA9C-CC02-813C-C6EB-05439414EF9B}"/>
              </a:ext>
            </a:extLst>
          </p:cNvPr>
          <p:cNvSpPr txBox="1"/>
          <p:nvPr/>
        </p:nvSpPr>
        <p:spPr>
          <a:xfrm>
            <a:off x="735806" y="618739"/>
            <a:ext cx="54149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8700" b="1" dirty="0">
                <a:ln w="88900" cmpd="sng">
                  <a:solidFill>
                    <a:srgbClr val="544C8D"/>
                  </a:solidFill>
                </a:ln>
                <a:noFill/>
                <a:latin typeface="Impact" panose="020B0806030902050204" pitchFamily="34" charset="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CFC0A53E-AE79-D65E-BD9D-C020459C53F9}"/>
              </a:ext>
            </a:extLst>
          </p:cNvPr>
          <p:cNvSpPr/>
          <p:nvPr/>
        </p:nvSpPr>
        <p:spPr>
          <a:xfrm>
            <a:off x="660796" y="6694826"/>
            <a:ext cx="5536406" cy="106858"/>
          </a:xfrm>
          <a:prstGeom prst="flowChartAlternateProcess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glow>
              <a:schemeClr val="accent1"/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5CE5EF-E316-8368-7C11-5B932D50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AA3233-0701-4819-CF83-F7B646BE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11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4360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A4CE8-8F24-C83D-7FCA-73D35B41E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776F3A-3443-3617-A64A-426E86E4F04B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D2C5D-AEB1-86B5-B6D6-1246AA4B1D64}"/>
              </a:ext>
            </a:extLst>
          </p:cNvPr>
          <p:cNvSpPr txBox="1"/>
          <p:nvPr/>
        </p:nvSpPr>
        <p:spPr>
          <a:xfrm>
            <a:off x="626534" y="2648636"/>
            <a:ext cx="567425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forma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fácil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para a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instalação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do Sonar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baixar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arquivo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docker-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compose.yml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link: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https://github.com/SonarSource/docker-sonarqube/tree/master/example-compose-files/sq-with-postgres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BR" sz="2400" dirty="0">
                <a:latin typeface="Calibri" panose="020F0502020204030204" pitchFamily="34" charset="0"/>
                <a:cs typeface="Calibri" panose="020F0502020204030204" pitchFamily="34" charset="0"/>
              </a:rPr>
              <a:t>E no diretório onde está o arquivo executar a seguinte linha de comando: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BA900-EB41-DDD1-336A-65A42AAE81BA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Instalação do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BD4385B-84AF-E491-7CCC-E26DBB0E88DE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4305E4-23A5-DD56-6BA7-A61704FF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954EF4-43A6-98E0-43AD-C2BC5D2B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12</a:t>
            </a:fld>
            <a:endParaRPr lang="en-B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A7FC06-6973-6778-D8C8-624D5D3BC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6010"/>
            <a:ext cx="68580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77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E0C8F-4C62-5783-68FE-D5F45B0F0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B1C9F3-44A5-B4AC-600D-27EB4822D9D5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613A4-638E-2907-B251-70BE0EFF81AA}"/>
              </a:ext>
            </a:extLst>
          </p:cNvPr>
          <p:cNvSpPr txBox="1"/>
          <p:nvPr/>
        </p:nvSpPr>
        <p:spPr>
          <a:xfrm>
            <a:off x="580500" y="2792522"/>
            <a:ext cx="56742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Utilize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URL no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navegador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http://localhost:9000/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BR" sz="2400">
                <a:latin typeface="Calibri" panose="020F0502020204030204" pitchFamily="34" charset="0"/>
                <a:cs typeface="Calibri" panose="020F0502020204030204" pitchFamily="34" charset="0"/>
              </a:rPr>
              <a:t>Utilize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BR" sz="2400">
                <a:latin typeface="Calibri" panose="020F0502020204030204" pitchFamily="34" charset="0"/>
                <a:cs typeface="Calibri" panose="020F0502020204030204" pitchFamily="34" charset="0"/>
              </a:rPr>
              <a:t>usuário </a:t>
            </a:r>
            <a:r>
              <a:rPr lang="en-BR" sz="2400" dirty="0">
                <a:latin typeface="Calibri" panose="020F0502020204030204" pitchFamily="34" charset="0"/>
                <a:cs typeface="Calibri" panose="020F0502020204030204" pitchFamily="34" charset="0"/>
              </a:rPr>
              <a:t>e senha “admin”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8BEB5-A1DC-C08E-38E1-909A3E84958D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Acessando 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AF95DF8-5BFE-0C71-3213-11C95E2206D8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56DD9C-3F10-BE4A-5350-5909149E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FDBE43-4CBA-5649-913B-FA46A0B5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13</a:t>
            </a:fld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2FCA3A-E087-A5D9-7E74-22795F9EF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93" y="4875510"/>
            <a:ext cx="6540613" cy="430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0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50A2D-6D26-684A-F929-FD32B1E38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F570D-1472-0BE7-CA72-9A0D6E6AB422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0EAD9-8E01-A3EB-74C4-8B5F53915927}"/>
              </a:ext>
            </a:extLst>
          </p:cNvPr>
          <p:cNvSpPr txBox="1"/>
          <p:nvPr/>
        </p:nvSpPr>
        <p:spPr>
          <a:xfrm>
            <a:off x="626534" y="2885243"/>
            <a:ext cx="567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solicitada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troca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senha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precisará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atender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às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exigências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senha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0A303-999E-0B51-597F-CF9EBEC0BFF4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Acessando 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6A38367-ECD1-DDE2-89E1-988520D5923F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8D944A-0C60-B0BE-0F0C-9BE719FF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26CAA9-3165-B70E-3BF8-CD1C437E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14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652F42-36B7-4F5E-787D-13898A5F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86" y="4492111"/>
            <a:ext cx="6572028" cy="44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1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4D3B-87BF-F8F5-B0B5-64B0CAE33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5F7F0B-D5D2-38AC-8BBD-60543BB91100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EE4E1-FCB4-AA9D-3F1C-0164BF0E3E74}"/>
              </a:ext>
            </a:extLst>
          </p:cNvPr>
          <p:cNvSpPr txBox="1"/>
          <p:nvPr/>
        </p:nvSpPr>
        <p:spPr>
          <a:xfrm>
            <a:off x="626534" y="2885243"/>
            <a:ext cx="567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E64F4-B891-9694-C6E1-8ADD5FB78543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Acessando 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D8B165-4346-F0E7-8DAA-E21BE47111A8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736072-5E4A-3AF3-55A8-7948E2E3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A56A35-DBAF-16C2-C952-24370381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15</a:t>
            </a:fld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4D2B3-57C2-9187-731D-028682215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0" y="3753447"/>
            <a:ext cx="6625000" cy="44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46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ACFDC-688E-72CF-7E3A-2C59D48F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80B0D-4EFF-4E7D-616A-B2ABBA2D75B2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D40F9-97E9-AE8E-6A36-BB3FABEE7031}"/>
              </a:ext>
            </a:extLst>
          </p:cNvPr>
          <p:cNvSpPr txBox="1"/>
          <p:nvPr/>
        </p:nvSpPr>
        <p:spPr>
          <a:xfrm>
            <a:off x="626534" y="2885243"/>
            <a:ext cx="567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Dismiss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CEDFB-E887-7EE1-13D7-67FAE6DA69D6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Acessando 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FC2697-684F-26E8-7CC9-AB6F134AFA68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383DD3-BC1B-B93C-AB92-3FA5B721A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F1D0EC-D2B2-1090-1E70-6B0A1FEC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16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EE14B-845D-6573-DBFF-BFC8021B8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9" y="3753447"/>
            <a:ext cx="6625001" cy="44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1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A2358-2C37-86A5-99F2-CE471143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52911D-E58A-4606-3E61-3243260C0CE3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4BC16-2B7E-9E6A-2B1C-455B672D314D}"/>
              </a:ext>
            </a:extLst>
          </p:cNvPr>
          <p:cNvSpPr txBox="1"/>
          <p:nvPr/>
        </p:nvSpPr>
        <p:spPr>
          <a:xfrm>
            <a:off x="626534" y="2885243"/>
            <a:ext cx="567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Pronto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Sonar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estará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instalado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…!!!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C7F17-0D93-07C2-A40B-B5DB108FDAD6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Acessando 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5085B2-CEC1-0FF3-BF28-D7DAEDAE83B2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F7BD-5F7A-8E1B-64E0-43A476A4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32B113-3DD3-3291-7B3D-DB9386DD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17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4F5DED-542F-34E1-0EE2-58FCBCA6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9" y="3753447"/>
            <a:ext cx="6625001" cy="44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5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EAC6-A034-221E-B007-8A11E356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5ECB08-3A9F-E345-E777-862E750764FE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C8AF9-6175-D9A3-0BFC-55821AB4594B}"/>
              </a:ext>
            </a:extLst>
          </p:cNvPr>
          <p:cNvSpPr txBox="1"/>
          <p:nvPr/>
        </p:nvSpPr>
        <p:spPr>
          <a:xfrm>
            <a:off x="721518" y="5127666"/>
            <a:ext cx="5414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Configurando o</a:t>
            </a:r>
          </a:p>
          <a:p>
            <a:pPr algn="ctr"/>
            <a:r>
              <a:rPr lang="en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2EC9C-81CB-16BE-C02D-EA07FFED2DF5}"/>
              </a:ext>
            </a:extLst>
          </p:cNvPr>
          <p:cNvSpPr txBox="1"/>
          <p:nvPr/>
        </p:nvSpPr>
        <p:spPr>
          <a:xfrm>
            <a:off x="735806" y="618739"/>
            <a:ext cx="54149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8700" b="1" dirty="0">
                <a:ln w="88900" cmpd="sng">
                  <a:solidFill>
                    <a:srgbClr val="544C8D"/>
                  </a:solidFill>
                </a:ln>
                <a:noFill/>
                <a:latin typeface="Impact" panose="020B080603090205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C412402B-7F06-FC87-7D14-944D96C609BB}"/>
              </a:ext>
            </a:extLst>
          </p:cNvPr>
          <p:cNvSpPr/>
          <p:nvPr/>
        </p:nvSpPr>
        <p:spPr>
          <a:xfrm>
            <a:off x="660796" y="6694826"/>
            <a:ext cx="5536406" cy="106858"/>
          </a:xfrm>
          <a:prstGeom prst="flowChartAlternateProcess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glow>
              <a:schemeClr val="accent1"/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6161164-4DD8-9750-E76C-54C45D2E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398BA1C-63D2-425C-E4FE-6360CE76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18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0173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36702-70B7-1754-5F65-49F0F1216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705843-B557-C787-6942-CEAB3EB5C704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68A55-EE24-A067-D4EC-36F445FB90DB}"/>
              </a:ext>
            </a:extLst>
          </p:cNvPr>
          <p:cNvSpPr txBox="1"/>
          <p:nvPr/>
        </p:nvSpPr>
        <p:spPr>
          <a:xfrm>
            <a:off x="591872" y="2587134"/>
            <a:ext cx="56742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Muito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provavelmente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empresa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um sonar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configurado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com as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políticas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verificações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então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precisaremos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importá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-las.</a:t>
            </a:r>
          </a:p>
          <a:p>
            <a:pPr algn="just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Acesse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Sonar da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empresa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siga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passos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81441-4547-435A-4395-76760001B4C7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Configurando 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3489C2-4905-1232-838F-D115AE1E5842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C3A385-FAF8-D4AC-78F6-5DFE03A0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E34E14-9C5D-9189-AA1D-6050D054C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19</a:t>
            </a:fld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D85B66-E627-E7F2-0930-B01887F3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380"/>
          <a:stretch>
            <a:fillRect/>
          </a:stretch>
        </p:blipFill>
        <p:spPr>
          <a:xfrm>
            <a:off x="133675" y="5264790"/>
            <a:ext cx="6590649" cy="38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6A0EC-C07C-5A5B-6900-8096A2AA8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74F41-DF90-5980-5D98-3469B5AE2BB3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Introdução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33A67-00F7-A3E2-7912-957DF53C6D38}"/>
              </a:ext>
            </a:extLst>
          </p:cNvPr>
          <p:cNvSpPr txBox="1"/>
          <p:nvPr/>
        </p:nvSpPr>
        <p:spPr>
          <a:xfrm>
            <a:off x="626534" y="2644563"/>
            <a:ext cx="567425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Em um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ambiente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corporativo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exigido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desenvolvimento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software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qualidade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documentação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testabilidade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cobertura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testes,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segurança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manutenibilidade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modularização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dentre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outros.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Assim,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comumente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utilizado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software Sonar para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verificação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alguns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desses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itens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Dessa forma, 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agilizar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desenvolvimento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recomendável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utilizar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Sonar 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verificação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antes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subí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-lo para um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repositório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Então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isso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funciona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!?</a:t>
            </a:r>
            <a:endParaRPr lang="en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0A75B-3825-0C88-BAA5-84A60177411B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 que </a:t>
            </a:r>
            <a:r>
              <a:rPr lang="en-BR" sz="320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vamos ver</a:t>
            </a:r>
            <a:r>
              <a:rPr lang="en-US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neste</a:t>
            </a:r>
            <a:r>
              <a:rPr lang="en-US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e-book</a:t>
            </a:r>
            <a:r>
              <a:rPr lang="en-BR" sz="320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en-BR" sz="3200" dirty="0">
              <a:solidFill>
                <a:srgbClr val="29004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CA11580-A5B9-C136-228A-51E9581FE656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CD5E45-03DA-2198-68C1-A79475A6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C24540-5B81-94F1-484F-381B0DD4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2</a:t>
            </a:fld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229518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A4B3F-8759-B747-E799-20E0A4A2F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9A955-5958-9085-5F81-1B7A2D21361E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26DF7-947F-161E-D5E6-DC56840B0546}"/>
              </a:ext>
            </a:extLst>
          </p:cNvPr>
          <p:cNvSpPr txBox="1"/>
          <p:nvPr/>
        </p:nvSpPr>
        <p:spPr>
          <a:xfrm>
            <a:off x="626534" y="2885243"/>
            <a:ext cx="5674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Neste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exemplo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exportaremos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Java da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Empresa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Salve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diretório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computador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1E07C-C373-6BAA-BADD-20EFF38BB969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Configurando 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41AA17-D573-802E-7D99-7E071C0FF0E1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5109D1-63AB-0930-0558-3E903DC78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91A96B-B309-FF80-1104-2238DA7EE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20</a:t>
            </a:fld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3C387-D1D2-CCC1-0A93-49F97AA5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435"/>
          <a:stretch>
            <a:fillRect/>
          </a:stretch>
        </p:blipFill>
        <p:spPr>
          <a:xfrm>
            <a:off x="116499" y="4861442"/>
            <a:ext cx="6625001" cy="35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4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EE44-E15A-DC27-F559-56FC51B0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ED5001-D512-CC14-6CD7-5172931783AB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41844-FEE7-FADC-23AA-F2FB2C9A87F3}"/>
              </a:ext>
            </a:extLst>
          </p:cNvPr>
          <p:cNvSpPr txBox="1"/>
          <p:nvPr/>
        </p:nvSpPr>
        <p:spPr>
          <a:xfrm>
            <a:off x="626534" y="2885243"/>
            <a:ext cx="567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Volte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Sonar do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computador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siga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passos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selecionando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arquivo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salvo.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7AA6F-CDE3-8F0E-5ACA-95EFD31C6C66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Configurando 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2BA8372-BD16-2609-76D3-F85CB6882F7D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E8C390-4874-A88E-E78C-D034430D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CEDCC4-C234-43AC-91F8-BD48B62A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21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EC029-F528-477E-C6E0-B1125AB23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" y="4476613"/>
            <a:ext cx="6625002" cy="44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65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A75E9-70CC-C140-2C56-DE889097E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399949-C362-6EC5-EB82-A84D29FDA764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95C3-04D7-6832-92B6-6924094B65A6}"/>
              </a:ext>
            </a:extLst>
          </p:cNvPr>
          <p:cNvSpPr txBox="1"/>
          <p:nvPr/>
        </p:nvSpPr>
        <p:spPr>
          <a:xfrm>
            <a:off x="626534" y="2885243"/>
            <a:ext cx="567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Depois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deixe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para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enviar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dados para o Sonar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utilize o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empresa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FFE15-29F3-BA87-1869-BE4607BF47D4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Configurando 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732BE4-22E9-E6A7-3A0F-C77AD25829EE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E63537-801D-022A-19FC-9144E6E0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136ABF-15D4-4A2A-F3AC-4341C160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22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35CE92-2ED2-B9F4-56EE-E6A60EE1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057"/>
          <a:stretch>
            <a:fillRect/>
          </a:stretch>
        </p:blipFill>
        <p:spPr>
          <a:xfrm>
            <a:off x="116498" y="4574737"/>
            <a:ext cx="6625003" cy="383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7D244-DD25-F145-9E43-D499460B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2064DB-80F2-496F-3D6D-6A336BEDD5BC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25A11-5344-77CB-9A3A-40DB457537EF}"/>
              </a:ext>
            </a:extLst>
          </p:cNvPr>
          <p:cNvSpPr txBox="1"/>
          <p:nvPr/>
        </p:nvSpPr>
        <p:spPr>
          <a:xfrm>
            <a:off x="721518" y="5127666"/>
            <a:ext cx="5414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Criando um Projeto no Sonar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8D3DB-A131-F8BF-7A3B-61335A410F0F}"/>
              </a:ext>
            </a:extLst>
          </p:cNvPr>
          <p:cNvSpPr txBox="1"/>
          <p:nvPr/>
        </p:nvSpPr>
        <p:spPr>
          <a:xfrm>
            <a:off x="735806" y="618739"/>
            <a:ext cx="54149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8700" b="1" dirty="0">
                <a:ln w="88900" cmpd="sng">
                  <a:solidFill>
                    <a:srgbClr val="544C8D"/>
                  </a:solidFill>
                </a:ln>
                <a:noFill/>
                <a:latin typeface="Impact" panose="020B0806030902050204" pitchFamily="34" charset="0"/>
                <a:cs typeface="Calibri" panose="020F0502020204030204" pitchFamily="34" charset="0"/>
              </a:rPr>
              <a:t>05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BE10F1D2-AC78-A2F9-1A04-31026C20912D}"/>
              </a:ext>
            </a:extLst>
          </p:cNvPr>
          <p:cNvSpPr/>
          <p:nvPr/>
        </p:nvSpPr>
        <p:spPr>
          <a:xfrm>
            <a:off x="660796" y="6694826"/>
            <a:ext cx="5536406" cy="106858"/>
          </a:xfrm>
          <a:prstGeom prst="flowChartAlternateProcess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glow>
              <a:schemeClr val="accent1"/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FBD7797-089D-5529-3A1A-3FD433CE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37D361-FCF5-6E5D-6E46-5D1291CB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23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19469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E938-CD95-F8B7-09A1-24435CBE8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6CA243-AA26-DE65-932E-B848DC60E49D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DB620-4C25-E79C-2339-1372D75C614D}"/>
              </a:ext>
            </a:extLst>
          </p:cNvPr>
          <p:cNvSpPr txBox="1"/>
          <p:nvPr/>
        </p:nvSpPr>
        <p:spPr>
          <a:xfrm>
            <a:off x="626534" y="2885243"/>
            <a:ext cx="567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depois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Create a local project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86D9B-F719-A24E-7BF2-D15B831709E5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 Projeto no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DD6E83-AFEA-5A30-FFBE-2005D5AABB0E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B824ED-5C0D-6F28-E8A7-F50C3125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C9032D-02BD-2D52-618E-A97D5007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24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00761-70CE-A93A-33E1-3300D99A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8" y="4215231"/>
            <a:ext cx="6625003" cy="44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3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2D6FA-34D6-A73A-FDC7-476960B5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9011F0-8307-0B23-307C-02B822B38F3B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6F410-D029-E40C-01E9-D7F04D80D7CD}"/>
              </a:ext>
            </a:extLst>
          </p:cNvPr>
          <p:cNvSpPr txBox="1"/>
          <p:nvPr/>
        </p:nvSpPr>
        <p:spPr>
          <a:xfrm>
            <a:off x="626534" y="2823251"/>
            <a:ext cx="567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Coloque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Project Display name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e o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Project key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”.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Preencha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com 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todas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letras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minúsculas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espaço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47A40-4B0D-7D17-EA4E-072D2414E936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 Projeto no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5C8F43-A138-3C12-809C-6914E9A56097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50F218-CA00-EA0A-0787-BFF2ECB81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8552BE-94A6-BFC6-6665-0B555812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25</a:t>
            </a:fld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EEF2D-356E-7438-4B8B-DA58DEFF94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645"/>
          <a:stretch>
            <a:fillRect/>
          </a:stretch>
        </p:blipFill>
        <p:spPr>
          <a:xfrm>
            <a:off x="81653" y="4518581"/>
            <a:ext cx="6725689" cy="438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03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0BD9-45DB-160D-075F-695519D0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099536-C6C6-A2B9-DAB7-D3F14AAD7793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D44AD-48A3-600F-078B-596478ADF5BA}"/>
              </a:ext>
            </a:extLst>
          </p:cNvPr>
          <p:cNvSpPr txBox="1"/>
          <p:nvPr/>
        </p:nvSpPr>
        <p:spPr>
          <a:xfrm>
            <a:off x="626534" y="2885243"/>
            <a:ext cx="567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Selecione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Use the global setting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e clique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Create project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E88AF-8D5D-1DAA-8467-B164805779DA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 Projeto no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1BB45D-6BA6-840B-A668-2BF84DA6D617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448E36-95EB-399B-FADF-C9277012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C0FBAB-9B27-916A-7705-912A9DF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26</a:t>
            </a:fld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3E1392-D698-4865-7E4B-D6FAA7583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4" y="4322045"/>
            <a:ext cx="6677972" cy="450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27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63EB5-E449-890F-6DDB-35472655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AB22E8-2767-2638-C895-F987E8B85BA6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545B4-41CF-04AB-2C1C-C90C4D9B126C}"/>
              </a:ext>
            </a:extLst>
          </p:cNvPr>
          <p:cNvSpPr txBox="1"/>
          <p:nvPr/>
        </p:nvSpPr>
        <p:spPr>
          <a:xfrm>
            <a:off x="626534" y="2716284"/>
            <a:ext cx="5674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Coloque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Token name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igual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Project key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tudo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minúsculo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espaço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selecione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No expiration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e clique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Generate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7C1DA-E279-61CE-5704-1E7D2B7014CF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 Projeto no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B18F9AA-ADF5-FBFD-A812-DD6F65021D91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439CE7-DF06-0DFB-D0DD-66819E96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C4E496-58C8-D059-C4FA-5FAA2111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27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B55471-01B2-0048-FB0A-F0A14CC6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" y="4647509"/>
            <a:ext cx="6677973" cy="45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71215-3FC6-8E84-2B85-7040D6261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94301-7BFC-31E7-9A6B-899152364FF2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73E55-2761-CE68-0727-1F2D6070E132}"/>
              </a:ext>
            </a:extLst>
          </p:cNvPr>
          <p:cNvSpPr txBox="1"/>
          <p:nvPr/>
        </p:nvSpPr>
        <p:spPr>
          <a:xfrm>
            <a:off x="626534" y="2885243"/>
            <a:ext cx="567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Continue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59500-218F-0175-AC10-6A7E9D6598BA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 Projeto no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E21F61A-1DE1-7C5B-8E8D-463D79A47B1E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E9EA8B-A412-F61F-8650-CE5DA7A2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C6853C-075E-5C31-5B98-D567328A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28</a:t>
            </a:fld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E36B6F-EC3B-8EFD-1AF9-B553F2BF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" y="4151563"/>
            <a:ext cx="6677973" cy="45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6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E790C-7F89-B2BD-95EE-9014F5BE4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F8F2-27CA-EAFA-BA00-48D6BB8A5712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E23E2-9AC5-7855-B214-69C51BFF9E67}"/>
              </a:ext>
            </a:extLst>
          </p:cNvPr>
          <p:cNvSpPr txBox="1"/>
          <p:nvPr/>
        </p:nvSpPr>
        <p:spPr>
          <a:xfrm>
            <a:off x="626534" y="2885243"/>
            <a:ext cx="567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copie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conteúdo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E48B-15BC-FA24-B42C-0649D980B8A8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 Projeto no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78D9A5D-6460-D5E8-1FD5-2519092554E4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D7BD07-A150-D43A-0FD8-D83F56E4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43E286-D828-B677-360B-A3945F2CB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29</a:t>
            </a:fld>
            <a:endParaRPr lang="en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F4B69F-A489-FF52-6783-65B34026F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5" y="4174377"/>
            <a:ext cx="6743970" cy="52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2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C96CE-83C8-AF70-197B-7F8C7706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F02D1-7BA0-12B4-5A92-8B8D18AD0C07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Introdução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75EC5-D8DF-AA35-525B-C9612A7F8C2C}"/>
              </a:ext>
            </a:extLst>
          </p:cNvPr>
          <p:cNvSpPr txBox="1"/>
          <p:nvPr/>
        </p:nvSpPr>
        <p:spPr>
          <a:xfrm>
            <a:off x="540543" y="2250466"/>
            <a:ext cx="5674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Utilizaremos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Docker e o Docker Compose 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rodar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Sonar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configurando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-o 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utilizar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mesmo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profile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usado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empresa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Criaremos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 Sonar com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pequena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API REST Java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utilizando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Spring Boot.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faremos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um teste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unitário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veremos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que o Sonar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informa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9A984-CDD4-33C5-BB1D-E4543989A1B9}"/>
              </a:ext>
            </a:extLst>
          </p:cNvPr>
          <p:cNvSpPr txBox="1"/>
          <p:nvPr/>
        </p:nvSpPr>
        <p:spPr>
          <a:xfrm>
            <a:off x="626534" y="1645961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Escopo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6D298B-2AB3-88EB-7996-9819AC394053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577D75-023D-53C3-33D3-170246A0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2C9215-A22C-A9C1-55E9-1A24F2B5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3</a:t>
            </a:fld>
            <a:endParaRPr lang="en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98F81-1567-DD8D-972A-2B711F7F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115" y="5646837"/>
            <a:ext cx="1644382" cy="1644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BE049-EC51-E66D-673D-1945934FB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391" y="6129375"/>
            <a:ext cx="2957513" cy="846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8DF415-3683-79CE-B3A4-49ED783B1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100" y="7950827"/>
            <a:ext cx="1533305" cy="1309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EF241-541A-5840-39DB-A7E1BB712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615" y="7781752"/>
            <a:ext cx="3497592" cy="1678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8360C7-781A-D948-23F7-1B5F885EE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757" y="7066578"/>
            <a:ext cx="2971807" cy="85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4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7133A-E906-5B11-687B-43FB61346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5DB2B8-7D13-A317-5E18-FD9C2DC4E359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37DDC-D524-8739-4CBE-F0ED910F50E0}"/>
              </a:ext>
            </a:extLst>
          </p:cNvPr>
          <p:cNvSpPr txBox="1"/>
          <p:nvPr/>
        </p:nvSpPr>
        <p:spPr>
          <a:xfrm>
            <a:off x="626534" y="2885243"/>
            <a:ext cx="56742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Cole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conteúdo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um editor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texto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retire o “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mvn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“\“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deixe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tudo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única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linha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Ficará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forma: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clean verify </a:t>
            </a:r>
            <a:r>
              <a:rPr lang="en-US" dirty="0" err="1"/>
              <a:t>sonar:sonar</a:t>
            </a:r>
            <a:r>
              <a:rPr lang="en-US" dirty="0"/>
              <a:t> -</a:t>
            </a:r>
            <a:r>
              <a:rPr lang="en-US" dirty="0" err="1"/>
              <a:t>Dsonar.projectKey</a:t>
            </a:r>
            <a:r>
              <a:rPr lang="en-US" dirty="0"/>
              <a:t>=teste-</a:t>
            </a:r>
            <a:r>
              <a:rPr lang="en-US" dirty="0" err="1"/>
              <a:t>api</a:t>
            </a:r>
            <a:r>
              <a:rPr lang="en-US" dirty="0"/>
              <a:t> -</a:t>
            </a:r>
            <a:r>
              <a:rPr lang="en-US" dirty="0" err="1"/>
              <a:t>Dsonar.projectName</a:t>
            </a:r>
            <a:r>
              <a:rPr lang="en-US" dirty="0"/>
              <a:t>='teste-</a:t>
            </a:r>
            <a:r>
              <a:rPr lang="en-US" dirty="0" err="1"/>
              <a:t>api</a:t>
            </a:r>
            <a:r>
              <a:rPr lang="en-US" dirty="0"/>
              <a:t>' -</a:t>
            </a:r>
            <a:r>
              <a:rPr lang="en-US" dirty="0" err="1"/>
              <a:t>Dsonar.host.url</a:t>
            </a:r>
            <a:r>
              <a:rPr lang="en-US" dirty="0"/>
              <a:t>=http://localhost:9000 -</a:t>
            </a:r>
            <a:r>
              <a:rPr lang="en-US" dirty="0" err="1"/>
              <a:t>Dsonar.token</a:t>
            </a:r>
            <a:r>
              <a:rPr lang="en-US" dirty="0"/>
              <a:t>=sqp_d903c4b0b6a46e75fb6a5c9ce25353ff1c0939ea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B69BD-3859-FF92-0DD1-2B593E70BD94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 Projeto no Sonar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F38311-23CB-E8C4-38BE-A62584224B3E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7C3AB2-C281-D135-A035-8B0B0CD1A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086AA6-7CD6-3B44-2E20-A3A48AC8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30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31315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EE529-2232-82A7-A715-218A6E5B3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88F6C9-D9EC-078E-FE0D-90ADA0CFD2D5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8F5A-2E01-89D0-CCB5-758ED9DFE443}"/>
              </a:ext>
            </a:extLst>
          </p:cNvPr>
          <p:cNvSpPr txBox="1"/>
          <p:nvPr/>
        </p:nvSpPr>
        <p:spPr>
          <a:xfrm>
            <a:off x="721518" y="5127666"/>
            <a:ext cx="5414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  <a:p>
            <a:pPr algn="ctr"/>
            <a:r>
              <a:rPr lang="en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Aplicação REST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50182-FADF-7D8E-7746-7562E6E3B623}"/>
              </a:ext>
            </a:extLst>
          </p:cNvPr>
          <p:cNvSpPr txBox="1"/>
          <p:nvPr/>
        </p:nvSpPr>
        <p:spPr>
          <a:xfrm>
            <a:off x="735806" y="618739"/>
            <a:ext cx="54149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8700" b="1" dirty="0">
                <a:ln w="88900" cmpd="sng">
                  <a:solidFill>
                    <a:srgbClr val="544C8D"/>
                  </a:solidFill>
                </a:ln>
                <a:noFill/>
                <a:latin typeface="Impact" panose="020B0806030902050204" pitchFamily="34" charset="0"/>
                <a:cs typeface="Calibri" panose="020F0502020204030204" pitchFamily="34" charset="0"/>
              </a:rPr>
              <a:t>06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60E1DB9-4F71-B307-41B9-CB1F8C974D67}"/>
              </a:ext>
            </a:extLst>
          </p:cNvPr>
          <p:cNvSpPr/>
          <p:nvPr/>
        </p:nvSpPr>
        <p:spPr>
          <a:xfrm>
            <a:off x="660796" y="6694826"/>
            <a:ext cx="5536406" cy="106858"/>
          </a:xfrm>
          <a:prstGeom prst="flowChartAlternateProcess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glow>
              <a:schemeClr val="accent1"/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FFB5271-D6C0-4E62-6481-91D49C0B7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CA4ADF-7B29-9CDF-CF0D-281A07FF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31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4468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D492D-C761-C830-13FF-90AB2D57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439AFD-6ABD-AEBE-6D56-2FF864FD5FA1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67054-33C4-A01B-DCC2-5D74E11B4076}"/>
              </a:ext>
            </a:extLst>
          </p:cNvPr>
          <p:cNvSpPr txBox="1"/>
          <p:nvPr/>
        </p:nvSpPr>
        <p:spPr>
          <a:xfrm>
            <a:off x="626534" y="2804981"/>
            <a:ext cx="567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Acesse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link: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https://start.spring.io/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selecione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preenchendo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forma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abaixo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D1848-205B-1EE0-7AF1-F68D5551E43B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A304CB-AD13-6DE7-4A0A-2AED545D86DA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86E1D0-6280-D1D6-3BF3-E6786C597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F0C91C-3116-1019-FE7F-3B1515F7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32</a:t>
            </a:fld>
            <a:endParaRPr lang="en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C03671-A091-979A-5076-FA3E87448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4" y="3946758"/>
            <a:ext cx="6677972" cy="52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79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C2115-F382-E542-EA83-F4AEC641E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FB083E-5F2C-CF9E-8FC9-E48A29025207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1BEED-F0D0-FF47-6E5F-11D6A954426D}"/>
              </a:ext>
            </a:extLst>
          </p:cNvPr>
          <p:cNvSpPr txBox="1"/>
          <p:nvPr/>
        </p:nvSpPr>
        <p:spPr>
          <a:xfrm>
            <a:off x="626534" y="2823251"/>
            <a:ext cx="567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Descompacte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arquivo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baixado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abra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preferida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F8E42-90B4-19C9-7DC5-D24E7181F1C2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B79C2CE-DD82-E3AB-1B02-F0B83EAB7597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7C22CE-5194-A3D5-8397-855B5BF8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EB1833-F22D-D1F9-85A0-2F750790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33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930E02-8A53-6631-E4D8-8FDB09C3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0" y="3951217"/>
            <a:ext cx="6680299" cy="37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38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D107D-E9F7-2589-655F-36365AA25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734241-A93D-F04B-E896-760DDCB75178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0329E-A5A3-87AD-BA77-76235A47D555}"/>
              </a:ext>
            </a:extLst>
          </p:cNvPr>
          <p:cNvSpPr txBox="1"/>
          <p:nvPr/>
        </p:nvSpPr>
        <p:spPr>
          <a:xfrm>
            <a:off x="626534" y="2885243"/>
            <a:ext cx="5674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execução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Maven com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página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30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acrescentando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final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Dsonar.scm.disabled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=true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Usaremos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aqui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IntelliJ: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519F9-C39F-F7C9-EECE-845B9C053D02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8DEF180-6611-72A7-0F3B-BEAB72932DD3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ACA8E8-CC62-D738-EF4C-A70C9DA72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3A40F2-B604-469C-73F9-D05266AC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34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26B1F-666A-2FE4-C396-2CF9404A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4" y="5316552"/>
            <a:ext cx="6677972" cy="37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39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C96C1-39BC-5A08-5E77-5A733BCD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00AEE-D6A1-417B-E5F3-ED284254962B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B0DA9-ADAD-0A25-DFBC-20049C4EFD0E}"/>
              </a:ext>
            </a:extLst>
          </p:cNvPr>
          <p:cNvSpPr txBox="1"/>
          <p:nvPr/>
        </p:nvSpPr>
        <p:spPr>
          <a:xfrm>
            <a:off x="626534" y="2885243"/>
            <a:ext cx="567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IntelliJ, clique no “+”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selecione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execução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rodar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com teste para o Sonar.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09D92-FF70-B7BA-DC94-B14531FA55FA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D388A05-C9AE-8DA8-46D6-031FA96958E6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4EA091-EB9D-1F89-CF8F-31823922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72D766-8FB4-BBB1-E0C8-BED814B3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35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292A40-0514-44CC-8518-9951231D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8" y="4556812"/>
            <a:ext cx="6677973" cy="37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30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5067F-40B6-1184-B462-7BE667A9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4F268C-5487-5850-F8D4-6D1AC56AA54B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B3608-7CBA-B50C-666D-56DB3A1D4D20}"/>
              </a:ext>
            </a:extLst>
          </p:cNvPr>
          <p:cNvSpPr txBox="1"/>
          <p:nvPr/>
        </p:nvSpPr>
        <p:spPr>
          <a:xfrm>
            <a:off x="626534" y="2885243"/>
            <a:ext cx="56742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Cole o commando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completo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espaço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“Run” e clique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“OK”: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clean verify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sonar:sonar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Dsonar.projectKey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=teste-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Dsonar.projectName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='teste-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 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Dsonar.host.url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=http://localhost:9000 -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Dsonar.token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=sqp_d903c4b0b6a46e75fb6a5c9ce25353ff1c0939ea 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Dsonar.scm.disabled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=true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DEDDE-1EA3-7727-E4EE-8F0DF135B40E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BB5BB26-AA6E-8C3C-13A3-AABB24C5D046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6A8459-0747-C1C4-860F-F0A9FFAE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D87C80-4C20-3FC4-C1CA-86B7EEBA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36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62CEA-690F-10D0-81CD-D5D44D77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3" y="5425037"/>
            <a:ext cx="6677974" cy="37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00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CE714-A521-2221-480C-8F925DA6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3B3857-5130-E94C-9BF5-E6DF9930C438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BC16F-9933-EE41-38E5-2E452C6169F7}"/>
              </a:ext>
            </a:extLst>
          </p:cNvPr>
          <p:cNvSpPr txBox="1"/>
          <p:nvPr/>
        </p:nvSpPr>
        <p:spPr>
          <a:xfrm>
            <a:off x="626534" y="2885243"/>
            <a:ext cx="56742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POM.XML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acrescentar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algumas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tags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dentro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&lt;properties&gt; dessa forma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coloque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tags: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springdoc.version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&gt;2.8.8&lt;/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springdoc.version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sonar.language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&gt;java&lt;/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sonar.language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sonar.coverage.exclusions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**/com/example/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teste_api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TesteApiApplication.java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sonar.coverage.exclusions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argLine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javaagent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:${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settings.localRepository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}/org/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mockito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mockito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-core/${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mockito.version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mockito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-core-${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mockito.version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}.jar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Xshare:off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argLine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E4BB-3777-3A80-56BA-B5755F7876ED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C36D23-62EA-F6B3-10A2-07251964B441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D42CE1-9B8E-712B-94F3-668DED20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BE2592-EB82-ABA6-EB6C-4A34026C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37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64064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54F5-A87B-7D19-28F4-DF7A35C8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7A33C-3D6B-A2BE-F7A2-D10CC9E6D23A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E86CE-EEE5-725B-5964-9101EED6F12C}"/>
              </a:ext>
            </a:extLst>
          </p:cNvPr>
          <p:cNvSpPr txBox="1"/>
          <p:nvPr/>
        </p:nvSpPr>
        <p:spPr>
          <a:xfrm>
            <a:off x="626534" y="2885243"/>
            <a:ext cx="567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 &lt;properties&gt; do POM.XML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ficará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forma: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1FEBB-280E-88F6-6344-E66DEFD15B58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FF079CC-EE30-C975-E1FB-09D3C635E2E5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6C9783-4FEC-5DC3-D8EF-810522A4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1DA06B-6639-6936-3C2B-D50092C7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38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096150-2361-E0C6-0971-34B7E8DE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7" y="4556811"/>
            <a:ext cx="6677975" cy="37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75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15970-19B6-4217-E4C3-EB82542C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D0DE89-FC65-5203-2D74-C8FC0ECBF670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765A5-FE14-AF86-4F71-0818AC12E8F3}"/>
              </a:ext>
            </a:extLst>
          </p:cNvPr>
          <p:cNvSpPr txBox="1"/>
          <p:nvPr/>
        </p:nvSpPr>
        <p:spPr>
          <a:xfrm>
            <a:off x="626534" y="2885243"/>
            <a:ext cx="56742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POM.XML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acrescentar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dependência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para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documentação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acesso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à API: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&lt;dependency&gt;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&lt;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org.springdoc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&lt;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springdoc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openapi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-starter-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webmvc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&lt;version&gt;${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springdoc.version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}&lt;/version&gt;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&lt;/dependency&gt;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0D68F-5B4A-8A7F-BA03-AB9374DEBD2A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617A1E5-B96E-C9D5-8684-36D0BE511D3A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F05330-2BDB-EFAC-7D7E-0F66EA20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77CF11-759A-48CC-6C2E-F02AC052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39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3485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8F84-B995-F6AA-7E49-0243EABF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59068E-C1F8-E4A5-322E-8AA03E3C7C5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7C408-1BBC-EFFD-21EA-22A0B5BA9CB6}"/>
              </a:ext>
            </a:extLst>
          </p:cNvPr>
          <p:cNvSpPr txBox="1"/>
          <p:nvPr/>
        </p:nvSpPr>
        <p:spPr>
          <a:xfrm>
            <a:off x="721518" y="5127666"/>
            <a:ext cx="5414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e Docker Compose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41C42-0093-A4DA-1A57-83DA9FDF8728}"/>
              </a:ext>
            </a:extLst>
          </p:cNvPr>
          <p:cNvSpPr txBox="1"/>
          <p:nvPr/>
        </p:nvSpPr>
        <p:spPr>
          <a:xfrm>
            <a:off x="735806" y="618739"/>
            <a:ext cx="54149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8700" b="1" dirty="0">
                <a:ln w="88900" cmpd="sng">
                  <a:solidFill>
                    <a:srgbClr val="544C8D"/>
                  </a:solidFill>
                </a:ln>
                <a:noFill/>
                <a:latin typeface="Impact" panose="020B0806030902050204" pitchFamily="34" charset="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0AA54919-3745-03A3-59C4-CCDE3F70CD8B}"/>
              </a:ext>
            </a:extLst>
          </p:cNvPr>
          <p:cNvSpPr/>
          <p:nvPr/>
        </p:nvSpPr>
        <p:spPr>
          <a:xfrm>
            <a:off x="660796" y="6694826"/>
            <a:ext cx="5536406" cy="106858"/>
          </a:xfrm>
          <a:prstGeom prst="flowChartAlternateProcess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glow>
              <a:schemeClr val="accent1"/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BF8E95-EA58-9796-C544-B448869A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B5547A-5C32-280E-B873-DEA8D535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5005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34B00-892F-19CC-8999-F77CDBC59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6F202-A54B-EDD2-2A3C-4DAF7CF02C93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1F8F9-8BA2-CC8C-723E-0BF01C1DA853}"/>
              </a:ext>
            </a:extLst>
          </p:cNvPr>
          <p:cNvSpPr txBox="1"/>
          <p:nvPr/>
        </p:nvSpPr>
        <p:spPr>
          <a:xfrm>
            <a:off x="626534" y="2885243"/>
            <a:ext cx="567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 &lt;dependencies&gt; do POM.XML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ficará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forma: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F14AC-C579-FE24-9B04-6AFACFB480E2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FE3C578-AD1E-81AC-BEFF-CCDB8204B3D0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1F6D7D-7F99-6ACA-C90B-59E99C80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2B1E27-1423-56E9-A295-4AD8D3A6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40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1A0D9-3F00-0285-E4AD-05BA817DD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7" y="4380770"/>
            <a:ext cx="6677976" cy="37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01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CE811-4CC8-0EBB-1C33-3F570924D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D55FA-81CB-9954-188E-74757C6B4B78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7DB28-F89A-E0C2-89FC-28960BA76CB9}"/>
              </a:ext>
            </a:extLst>
          </p:cNvPr>
          <p:cNvSpPr txBox="1"/>
          <p:nvPr/>
        </p:nvSpPr>
        <p:spPr>
          <a:xfrm>
            <a:off x="626534" y="2885243"/>
            <a:ext cx="56742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POM.XML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acrescentar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ainda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alguns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plugins: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&lt;plugin&gt;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org.sonarsource.scanner.maven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&gt;sonar-maven-plugin&lt;/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&lt;version&gt;5.1.0.4751&lt;/version&gt;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&lt;/plugin&gt;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&lt;plugin&gt;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org.apache.maven.plugins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&gt;maven-compiler-plugin&lt;/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&lt;/plugin&gt;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&lt;plugin&gt;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65A93F-8F0F-C42F-AD24-63EBFED278B9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518548-C21C-831E-BA45-A9493FC72B04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568638-837E-F617-E373-27425512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9ABDA1-8933-A253-CFBA-0F35B8DC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41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28260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B901E-9C0B-E3BF-27FB-654E76487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D347B4-CC0C-5E21-807D-589972ACEAE0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15CCD-46CA-0F16-9D24-A63D06E36856}"/>
              </a:ext>
            </a:extLst>
          </p:cNvPr>
          <p:cNvSpPr txBox="1"/>
          <p:nvPr/>
        </p:nvSpPr>
        <p:spPr>
          <a:xfrm>
            <a:off x="626534" y="2885243"/>
            <a:ext cx="567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 &lt;plugins&gt; do POM.XML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ficará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forma: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C6A7B-6B65-B837-C884-4D0381B5A038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902184-504E-4DC9-E3E7-AADADB45AE73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2156E-F2AA-2E5B-29F7-E4992E9C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3F352B-AD6F-AAB4-365E-1C8E8654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42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88DAAD-5E1A-6DC3-CFB8-2427A5D23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" y="4492111"/>
            <a:ext cx="6677977" cy="37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9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39E66-7900-BAAF-3990-9A2A3D8B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59E784-0D76-15CF-68EF-F6B57792DDBF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D11FB-1970-E136-DCC7-E9C15E0F6E09}"/>
              </a:ext>
            </a:extLst>
          </p:cNvPr>
          <p:cNvSpPr txBox="1"/>
          <p:nvPr/>
        </p:nvSpPr>
        <p:spPr>
          <a:xfrm>
            <a:off x="626534" y="2885243"/>
            <a:ext cx="5674254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POM.XML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acrescentar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plugin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cobertura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&lt;plugin&gt;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&lt;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org.jacoco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&lt;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jacoco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-maven-plugin&lt;/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&lt;version&gt;0.8.13&lt;/version&gt;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&lt;configuration&gt;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&lt;output&gt;file&lt;/output&gt;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&lt;append&gt;true&lt;/append&gt;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&lt;/configuration&gt;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&lt;executions&gt;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&lt;execution&gt;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&lt;goals&gt;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&lt;goal&gt;prepare-agent&lt;/goal&gt;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&lt;/goals&gt;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&lt;/execution&gt;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&lt;execution&gt;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&lt;id&gt;report&lt;/id&gt;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&lt;phase&gt;test&lt;/phase&gt;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&lt;goals&gt;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&lt;goal&gt;report&lt;/goal&gt;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&lt;/goals&gt;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&lt;/execution&gt;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&lt;/executions&gt;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&lt;/plugin&gt;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5B91F-D24A-1E0D-8975-B11C9AC33D2F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C7522D6-A145-099A-9153-F3C8C1058CC9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C8DBA1-F038-6A66-F673-1292A3DA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D3392-C127-DE61-DF51-48BEA99F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43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7465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8BBEB-A31F-8AB6-6B8C-52653549C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83D2ED-82E6-5E1B-CA6E-9DDDA7E4D8DB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0CAB1-F919-B16E-A065-7459A199845C}"/>
              </a:ext>
            </a:extLst>
          </p:cNvPr>
          <p:cNvSpPr txBox="1"/>
          <p:nvPr/>
        </p:nvSpPr>
        <p:spPr>
          <a:xfrm>
            <a:off x="626534" y="2885243"/>
            <a:ext cx="567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 &lt;plugins&gt; do POM.XML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ficará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forma: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96CF-90A3-97C2-A253-765290FB074F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3233055-2774-9BEF-EEE6-B5DD7897E56E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5E403D-1CAB-A90D-6FEA-291F7BCD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D09A1F-ACD6-7EAE-38E0-C0ED12B9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44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710C5-631C-2B87-BEE4-41B76F5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" y="4311580"/>
            <a:ext cx="6677977" cy="37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68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549FD-4191-1458-2DD3-76D190478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3FCB2-D364-6FE3-FF58-7E25FC4DF5FD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350B6-7B73-EBC8-38F6-FBE23F963F0B}"/>
              </a:ext>
            </a:extLst>
          </p:cNvPr>
          <p:cNvSpPr txBox="1"/>
          <p:nvPr/>
        </p:nvSpPr>
        <p:spPr>
          <a:xfrm>
            <a:off x="626534" y="2885243"/>
            <a:ext cx="567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Vamos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package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onde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ficará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nossa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receberá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requisições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2F928-1EAD-1DFF-D34A-E2DFA37A9E62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AFA318-CC58-703A-93FF-2AF06ABD1BC1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721977-15E3-1DFE-0570-7569ED80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AA7D81-87C9-1BA5-F167-251A6F37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45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8F4-A4EF-26A9-CD72-AA578048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" y="4755303"/>
            <a:ext cx="6677977" cy="37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28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C35E-81BB-72E8-63C0-2DE0A65C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FD4531-D045-B5B4-3B0A-12BCEC3E943B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E59DF-9FB6-3FC2-7B6A-B62026EF4D48}"/>
              </a:ext>
            </a:extLst>
          </p:cNvPr>
          <p:cNvSpPr txBox="1"/>
          <p:nvPr/>
        </p:nvSpPr>
        <p:spPr>
          <a:xfrm>
            <a:off x="626534" y="2885243"/>
            <a:ext cx="567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Colocar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package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1BBE8-DCD5-110B-0006-B12944ABD5F3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9786DBD-42F8-DDCE-B3B8-36A497323C76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2906BD-45C9-F83D-66B7-92A6650E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BBB710-6981-1800-B81A-168D1DE8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46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19F2C-1503-F18E-445C-957C3E281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6" y="4254502"/>
            <a:ext cx="6677977" cy="37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0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08F6-FF38-DEC9-8632-123A1D07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A809AA-9630-920E-9146-C9B16350F628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6ACD1-F394-3F52-51FD-DD7C35F23B17}"/>
              </a:ext>
            </a:extLst>
          </p:cNvPr>
          <p:cNvSpPr txBox="1"/>
          <p:nvPr/>
        </p:nvSpPr>
        <p:spPr>
          <a:xfrm>
            <a:off x="626534" y="2885243"/>
            <a:ext cx="567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Vamos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nossa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dentro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package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05845-7BBD-0B7C-42EE-4677B082EDB0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7FE484-AB01-CA73-4359-F4182E524F87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BEBF02-F521-F8E9-DB14-827CBB90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062CEC-BAA8-C48A-BA12-7E1A8FA5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47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8752A-96EE-C171-D1A4-7B1517D2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" y="4570637"/>
            <a:ext cx="6677978" cy="375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27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41FD-6782-92BE-6563-399F90342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EFC2B-F091-69AF-7570-3F35DB4A6BEE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F60B2-07C5-EA0C-223E-406ACA77909D}"/>
              </a:ext>
            </a:extLst>
          </p:cNvPr>
          <p:cNvSpPr txBox="1"/>
          <p:nvPr/>
        </p:nvSpPr>
        <p:spPr>
          <a:xfrm>
            <a:off x="626534" y="2885243"/>
            <a:ext cx="567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Colocar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Classe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TesteController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20EF9-7B35-F91D-6DE8-11A56450D37B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DD25A2-CAB0-D993-E4FD-E8382FC0ACE4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93B91B-5850-686E-B2CF-674D6CE7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DB04EE-36C0-EC2F-0871-64FE6D40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48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6AE4F2-DC2C-C786-DD7F-21C613D7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0" y="4311579"/>
            <a:ext cx="6677980" cy="37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86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2784-D438-29F1-F67F-5E263417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7B4DC9-A4B9-93D7-4619-2B7672F5C55E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BE617-75C1-48A8-032F-BC146BAC850E}"/>
              </a:ext>
            </a:extLst>
          </p:cNvPr>
          <p:cNvSpPr txBox="1"/>
          <p:nvPr/>
        </p:nvSpPr>
        <p:spPr>
          <a:xfrm>
            <a:off x="626534" y="2885243"/>
            <a:ext cx="5674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Vamos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anotar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com as tags: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RestController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RequestMapping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um endpoint t1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retorna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Texto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Hello World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97369-1EAC-E29E-276C-055C8DE4C5E8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93D7447-BBD3-FFC7-C447-72E9F434317A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C6ACB4-9B2F-2881-C518-8085189C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9BD16E-CC4B-41E8-50AC-AEE927352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49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566EB-2C8D-B056-9930-2222E7CDA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0" y="4953000"/>
            <a:ext cx="6677980" cy="37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077FC-6933-B519-31C8-7963E1E97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87FDA-A29D-015E-7014-7CE73B62112F}"/>
              </a:ext>
            </a:extLst>
          </p:cNvPr>
          <p:cNvSpPr txBox="1"/>
          <p:nvPr/>
        </p:nvSpPr>
        <p:spPr>
          <a:xfrm>
            <a:off x="626534" y="779504"/>
            <a:ext cx="575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e Docker Compose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F621-D853-A081-7B0A-584815819F7D}"/>
              </a:ext>
            </a:extLst>
          </p:cNvPr>
          <p:cNvSpPr txBox="1"/>
          <p:nvPr/>
        </p:nvSpPr>
        <p:spPr>
          <a:xfrm>
            <a:off x="609600" y="2761259"/>
            <a:ext cx="56742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plataforma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open source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permite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criação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execução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gerenciamento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aplicações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containers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Containers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unidades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leves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portáteis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isoladas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empacotam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aplicação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com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todas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dependências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bibliotecas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configurações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garantindo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funcione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maneira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consistente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qualquer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ambiente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/>
              <a:t>O </a:t>
            </a:r>
            <a:r>
              <a:rPr lang="en-US" sz="2400" b="1" dirty="0"/>
              <a:t>Docker</a:t>
            </a:r>
            <a:r>
              <a:rPr lang="en-US" sz="2400" dirty="0"/>
              <a:t> </a:t>
            </a:r>
            <a:r>
              <a:rPr lang="en-US" sz="2400" dirty="0" err="1"/>
              <a:t>simplifica</a:t>
            </a:r>
            <a:r>
              <a:rPr lang="en-US" sz="2400" dirty="0"/>
              <a:t> o </a:t>
            </a:r>
            <a:r>
              <a:rPr lang="en-US" sz="2400" dirty="0" err="1"/>
              <a:t>processo</a:t>
            </a:r>
            <a:r>
              <a:rPr lang="en-US" sz="2400" dirty="0"/>
              <a:t> de </a:t>
            </a:r>
            <a:r>
              <a:rPr lang="en-US" sz="2400" dirty="0" err="1"/>
              <a:t>desenvolvimento</a:t>
            </a:r>
            <a:r>
              <a:rPr lang="en-US" sz="2400" dirty="0"/>
              <a:t> e </a:t>
            </a:r>
            <a:r>
              <a:rPr lang="en-US" sz="2400" dirty="0" err="1"/>
              <a:t>implantação</a:t>
            </a:r>
            <a:r>
              <a:rPr lang="en-US" sz="2400" dirty="0"/>
              <a:t>, </a:t>
            </a:r>
            <a:r>
              <a:rPr lang="en-US" sz="2400" dirty="0" err="1"/>
              <a:t>evitando</a:t>
            </a:r>
            <a:r>
              <a:rPr lang="en-US" sz="2400" dirty="0"/>
              <a:t> o </a:t>
            </a:r>
            <a:r>
              <a:rPr lang="en-US" sz="2400" dirty="0" err="1"/>
              <a:t>clássico</a:t>
            </a:r>
            <a:r>
              <a:rPr lang="en-US" sz="2400" dirty="0"/>
              <a:t> </a:t>
            </a:r>
            <a:r>
              <a:rPr lang="en-US" sz="2400" dirty="0" err="1"/>
              <a:t>problema</a:t>
            </a:r>
            <a:r>
              <a:rPr lang="en-US" sz="2400" dirty="0"/>
              <a:t> do "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minha</a:t>
            </a:r>
            <a:r>
              <a:rPr lang="en-US" sz="2400" dirty="0"/>
              <a:t> </a:t>
            </a:r>
            <a:r>
              <a:rPr lang="en-US" sz="2400" dirty="0" err="1"/>
              <a:t>máquina</a:t>
            </a:r>
            <a:r>
              <a:rPr lang="en-US" sz="2400" dirty="0"/>
              <a:t> </a:t>
            </a:r>
            <a:r>
              <a:rPr lang="en-US" sz="2400" dirty="0" err="1"/>
              <a:t>funciona</a:t>
            </a:r>
            <a:r>
              <a:rPr lang="en-US" sz="2400" dirty="0"/>
              <a:t>”.</a:t>
            </a:r>
            <a:endParaRPr lang="en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D9FEC-06DD-234E-D95F-F7B0A8446C50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 que é Docker?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A6FDBD0-1C7C-A1D4-45D6-45CF6241694A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3F4CA1-B2DC-8167-CC30-7E0C2D47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AEB949-86BD-7F45-405F-2C7042F8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5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A2150-CE83-0633-B4CA-CDC4D0B3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65" y="7706489"/>
            <a:ext cx="1919288" cy="16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9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8B077-15A0-0415-2961-239972FDA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DDB834-E779-2A35-BD56-DA933F6AD800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88FBD-897A-0E95-FA0F-6F7186B8F45D}"/>
              </a:ext>
            </a:extLst>
          </p:cNvPr>
          <p:cNvSpPr txBox="1"/>
          <p:nvPr/>
        </p:nvSpPr>
        <p:spPr>
          <a:xfrm>
            <a:off x="626534" y="2885243"/>
            <a:ext cx="567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isso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podemos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rodar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acessar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Swagger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98CA0-3324-72A6-A2E0-862C2CFC5FA3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2E4966-73D0-F71B-DC9A-3E534AFCC6E8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135E03-4C39-380A-8FD5-6C808F3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F4E42A-A3B3-43A0-4A84-201E56DD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50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B1CEC5-0D5D-8695-2DAE-746CBCD36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" y="4311578"/>
            <a:ext cx="6677982" cy="37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62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89403-23F3-F550-0C0E-A2FC43A1E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E17CCD-73B2-342C-EFCD-A75D0A3B00EA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D897D-3BDA-D987-8332-293947BC7E4D}"/>
              </a:ext>
            </a:extLst>
          </p:cNvPr>
          <p:cNvSpPr txBox="1"/>
          <p:nvPr/>
        </p:nvSpPr>
        <p:spPr>
          <a:xfrm>
            <a:off x="626534" y="2885243"/>
            <a:ext cx="56742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browser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acesse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URL: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http://localhost:8080/swagger-ui/index.html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23B26-D961-8A99-BBA2-CE4BF7B3DA3D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0683084-7805-A2C5-AD8C-03F2F2887B6F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D3216C-5FD0-DD96-D577-53708B13A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98FF74-C14A-61EB-AECA-14CD9708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51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6E8A9-53B0-DDF3-EFB1-C672F7153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9" y="3959138"/>
            <a:ext cx="6681962" cy="522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7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5990C-54A3-2F39-6504-EE3AE1ADB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DC6A2-041A-1647-4873-A8174B06EA54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EA6E4-E909-5B0C-E5AF-8EEC0DC7BF85}"/>
              </a:ext>
            </a:extLst>
          </p:cNvPr>
          <p:cNvSpPr txBox="1"/>
          <p:nvPr/>
        </p:nvSpPr>
        <p:spPr>
          <a:xfrm>
            <a:off x="626534" y="2803422"/>
            <a:ext cx="567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Try it out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depois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Execute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realizar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chamada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03AB-ADD5-FB4C-4472-B8B6104B39B7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646DA6-14F9-B10F-A4E5-AE9F8845DBDB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1A9C11-259F-645D-326F-9F85A1E0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F67E7E-F384-AE2D-5092-E27424BC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52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516FD-DA0B-7DA1-CAE5-D38DF044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3959137"/>
            <a:ext cx="6681963" cy="522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58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F6B5-A82B-3C0B-EB40-3D30909F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CF9944-A030-FE6D-A703-523F91E1689E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2F625-597D-A0B3-8CF4-85D9E39057F8}"/>
              </a:ext>
            </a:extLst>
          </p:cNvPr>
          <p:cNvSpPr txBox="1"/>
          <p:nvPr/>
        </p:nvSpPr>
        <p:spPr>
          <a:xfrm>
            <a:off x="626534" y="2773125"/>
            <a:ext cx="567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Resultado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aparecerá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embaixo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então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nossa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API REST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estará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funcionando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B3805-B2C4-D27B-240B-8722814E2C90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uma Aplicação REST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78B888D-9DA0-EABA-F2C5-3CF29FA8FB71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AD985B-7111-B58A-A88E-45C903F2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3EFDB2-213F-3B79-9580-C2EBA784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53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91FCF-F91C-D335-BDA4-2CA4B927E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" y="3898544"/>
            <a:ext cx="6681964" cy="522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31A1D-C3CC-B3A7-8420-6F25359B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FEE61F-E1C7-EF08-04F7-0705476C79BE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2A271-D13A-8206-B25B-4953E21A0792}"/>
              </a:ext>
            </a:extLst>
          </p:cNvPr>
          <p:cNvSpPr txBox="1"/>
          <p:nvPr/>
        </p:nvSpPr>
        <p:spPr>
          <a:xfrm>
            <a:off x="721518" y="5127666"/>
            <a:ext cx="5414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  <a:p>
            <a:pPr algn="ctr"/>
            <a:r>
              <a:rPr lang="en-BR"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BR"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nitário</a:t>
            </a:r>
            <a:endParaRPr lang="en-BR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F7C52-FB75-A923-FA0D-2269C10B7429}"/>
              </a:ext>
            </a:extLst>
          </p:cNvPr>
          <p:cNvSpPr txBox="1"/>
          <p:nvPr/>
        </p:nvSpPr>
        <p:spPr>
          <a:xfrm>
            <a:off x="735806" y="618739"/>
            <a:ext cx="54149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8700" b="1" dirty="0">
                <a:ln w="88900" cmpd="sng">
                  <a:solidFill>
                    <a:srgbClr val="544C8D"/>
                  </a:solidFill>
                </a:ln>
                <a:noFill/>
                <a:latin typeface="Impact" panose="020B0806030902050204" pitchFamily="34" charset="0"/>
                <a:cs typeface="Calibri" panose="020F0502020204030204" pitchFamily="34" charset="0"/>
              </a:rPr>
              <a:t>07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47B97244-37E8-BC13-EE22-FE92BA9462B3}"/>
              </a:ext>
            </a:extLst>
          </p:cNvPr>
          <p:cNvSpPr/>
          <p:nvPr/>
        </p:nvSpPr>
        <p:spPr>
          <a:xfrm>
            <a:off x="660796" y="6694826"/>
            <a:ext cx="5536406" cy="106858"/>
          </a:xfrm>
          <a:prstGeom prst="flowChartAlternateProcess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glow>
              <a:schemeClr val="accent1"/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23D9AB3-C9E4-4A78-5FC9-7A8D431C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1B7EB6-EC01-7A1A-76AA-374FCDBB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54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42961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B5593-26EC-368B-06AC-E5705C708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B873AA-D857-FEFA-7448-A91A45F02EFD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E1959-721A-098F-7523-D072EA742A0B}"/>
              </a:ext>
            </a:extLst>
          </p:cNvPr>
          <p:cNvSpPr txBox="1"/>
          <p:nvPr/>
        </p:nvSpPr>
        <p:spPr>
          <a:xfrm>
            <a:off x="626534" y="2885243"/>
            <a:ext cx="5674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simplificar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utilizar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teste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criada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automaticamente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pelo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Spring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Initializr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devendo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complementar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com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abaixo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(OBS: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esqueça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dos imports).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5185D-A135-217C-3BF5-6D883E3FCB84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o </a:t>
            </a:r>
            <a:r>
              <a:rPr lang="en-BR" sz="320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Teste Unitário</a:t>
            </a:r>
            <a:endParaRPr lang="en-BR" sz="3200" dirty="0">
              <a:solidFill>
                <a:srgbClr val="29004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02958B-E780-5A34-444F-FE064260BBBD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61C8F1-CC6D-5F01-7136-97EDCC29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9616DA-2F5E-EDDE-B17A-85E895E0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55</a:t>
            </a:fld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C35ED4-2231-1148-3218-A2BF795C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" y="5230774"/>
            <a:ext cx="6681964" cy="375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67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D4B5B-430F-B175-7418-003E1168E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38C2F-78D5-6BC1-24CE-2F64F3345F9A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F7242-2F78-9848-C89B-5AFD96389BD9}"/>
              </a:ext>
            </a:extLst>
          </p:cNvPr>
          <p:cNvSpPr txBox="1"/>
          <p:nvPr/>
        </p:nvSpPr>
        <p:spPr>
          <a:xfrm>
            <a:off x="626534" y="2885243"/>
            <a:ext cx="5674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Agora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selecionar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runner do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criamos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anteriormente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executar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execução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deve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ocorrer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erros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DAED8-71FC-89D4-92BC-105661BE0F5A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o </a:t>
            </a:r>
            <a:r>
              <a:rPr lang="en-BR" sz="320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Teste Unitário</a:t>
            </a:r>
            <a:endParaRPr lang="en-BR" sz="3200" dirty="0">
              <a:solidFill>
                <a:srgbClr val="29004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7C28EB-AB6F-38E6-5CD9-C2578FBB8347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6750DC-6742-1654-D178-4C67CB13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935EF7-29F7-5BB1-1600-A4AC13B63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56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F62F3-FD99-4C3D-259B-F26F4EBE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7" y="4641920"/>
            <a:ext cx="6681966" cy="375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57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DB98B-61BC-46DB-311C-DC7891D9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953854-7681-5EC3-F7BA-FA9DE916FAB8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044AC-DFB9-ECA1-FA25-16F7B6C6DE8C}"/>
              </a:ext>
            </a:extLst>
          </p:cNvPr>
          <p:cNvSpPr txBox="1"/>
          <p:nvPr/>
        </p:nvSpPr>
        <p:spPr>
          <a:xfrm>
            <a:off x="609600" y="2666134"/>
            <a:ext cx="5674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Acessando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Sonar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URL: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http://localhost:9000/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Veremos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tivemos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100%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cobertura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DD31B-8A3A-C6ED-841A-759968D728CC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o </a:t>
            </a:r>
            <a:r>
              <a:rPr lang="en-BR" sz="320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Teste Unitário</a:t>
            </a:r>
            <a:endParaRPr lang="en-BR" sz="3200" dirty="0">
              <a:solidFill>
                <a:srgbClr val="29004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8D4D5F3-40B1-FE74-FD3F-6C3FDC2103B1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1B9F30-4103-DCE1-486D-33B00D933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8F9740-847B-81AE-BCFA-DD9F8BB7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57</a:t>
            </a:fld>
            <a:endParaRPr lang="en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27FEB5-0C69-33E6-8C01-0BE5D21ACB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132"/>
          <a:stretch>
            <a:fillRect/>
          </a:stretch>
        </p:blipFill>
        <p:spPr>
          <a:xfrm>
            <a:off x="84424" y="4651624"/>
            <a:ext cx="6689151" cy="44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91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4FCBC-99E1-7D2F-9DD4-D92B8DF6F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35BBD-6845-F655-7AC9-E5275E702F22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96AF7-7786-C88E-926E-0A879B0B780A}"/>
              </a:ext>
            </a:extLst>
          </p:cNvPr>
          <p:cNvSpPr txBox="1"/>
          <p:nvPr/>
        </p:nvSpPr>
        <p:spPr>
          <a:xfrm>
            <a:off x="626534" y="2854247"/>
            <a:ext cx="567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clicar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 “100%”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mostrará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as classes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coberturas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1EF88-EB7B-73E5-B592-951331344F58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Criando o </a:t>
            </a:r>
            <a:r>
              <a:rPr lang="en-BR" sz="320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Teste Unitário</a:t>
            </a:r>
            <a:endParaRPr lang="en-BR" sz="3200" dirty="0">
              <a:solidFill>
                <a:srgbClr val="29004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9344BB-36DC-3376-055D-FA6AE9A704D3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97774D-E40C-63DB-EE8A-183D5B0B0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078072-ABA9-9651-1FAC-03F956E7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58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FB15F-9DF2-2832-E5FA-D8BEED46C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6" y="3997586"/>
            <a:ext cx="6632767" cy="51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25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1AFA1-451B-C9DA-9156-4FD288879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48A7F4-36B3-B8F1-0CF4-40CB490D724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15274-81F8-DFE1-878E-697713882B79}"/>
              </a:ext>
            </a:extLst>
          </p:cNvPr>
          <p:cNvSpPr txBox="1"/>
          <p:nvPr/>
        </p:nvSpPr>
        <p:spPr>
          <a:xfrm>
            <a:off x="721518" y="5127666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Esclare</a:t>
            </a:r>
            <a:r>
              <a:rPr lang="en-BR"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cimentos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Finais</a:t>
            </a:r>
            <a:endParaRPr lang="en-BR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57E04-D0B1-B18C-054E-011FF9D310BE}"/>
              </a:ext>
            </a:extLst>
          </p:cNvPr>
          <p:cNvSpPr txBox="1"/>
          <p:nvPr/>
        </p:nvSpPr>
        <p:spPr>
          <a:xfrm>
            <a:off x="735806" y="618739"/>
            <a:ext cx="54149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8700" b="1" dirty="0">
                <a:ln w="88900" cmpd="sng">
                  <a:solidFill>
                    <a:srgbClr val="544C8D"/>
                  </a:solidFill>
                </a:ln>
                <a:noFill/>
                <a:latin typeface="Impact" panose="020B0806030902050204" pitchFamily="34" charset="0"/>
                <a:cs typeface="Calibri" panose="020F0502020204030204" pitchFamily="34" charset="0"/>
              </a:rPr>
              <a:t>09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139F6C84-2008-E06A-553D-DD27C0B5D7E7}"/>
              </a:ext>
            </a:extLst>
          </p:cNvPr>
          <p:cNvSpPr/>
          <p:nvPr/>
        </p:nvSpPr>
        <p:spPr>
          <a:xfrm>
            <a:off x="660796" y="6694826"/>
            <a:ext cx="5536406" cy="106858"/>
          </a:xfrm>
          <a:prstGeom prst="flowChartAlternateProcess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glow>
              <a:schemeClr val="accent1"/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C0B0FD-A9AE-FD68-52F2-B25BB7024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5ED748-1174-634C-35E1-943D545C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59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9502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4AFE8-EDBC-2126-2E27-838D1342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90956-6C3E-53BB-842E-3B8A43B4F4A4}"/>
              </a:ext>
            </a:extLst>
          </p:cNvPr>
          <p:cNvSpPr txBox="1"/>
          <p:nvPr/>
        </p:nvSpPr>
        <p:spPr>
          <a:xfrm>
            <a:off x="626534" y="779504"/>
            <a:ext cx="575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e Docker Compose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984B6-FDFD-DA9D-9C04-FA8C166AF649}"/>
              </a:ext>
            </a:extLst>
          </p:cNvPr>
          <p:cNvSpPr txBox="1"/>
          <p:nvPr/>
        </p:nvSpPr>
        <p:spPr>
          <a:xfrm>
            <a:off x="609600" y="2885243"/>
            <a:ext cx="5674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Docker Compose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ferramenta </a:t>
            </a:r>
            <a:r>
              <a:rPr lang="en-US" sz="2400" dirty="0" err="1"/>
              <a:t>complementar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Docker que </a:t>
            </a:r>
            <a:r>
              <a:rPr lang="en-US" sz="2400" dirty="0" err="1"/>
              <a:t>permite</a:t>
            </a:r>
            <a:r>
              <a:rPr lang="en-US" sz="2400" dirty="0"/>
              <a:t> </a:t>
            </a:r>
            <a:r>
              <a:rPr lang="en-US" sz="2400" dirty="0" err="1"/>
              <a:t>definir</a:t>
            </a:r>
            <a:r>
              <a:rPr lang="en-US" sz="2400" dirty="0"/>
              <a:t> e </a:t>
            </a:r>
            <a:r>
              <a:rPr lang="en-US" sz="2400" dirty="0" err="1"/>
              <a:t>gerenciar</a:t>
            </a:r>
            <a:r>
              <a:rPr lang="en-US" sz="2400" dirty="0"/>
              <a:t> </a:t>
            </a:r>
            <a:r>
              <a:rPr lang="en-US" sz="2400" b="1" dirty="0" err="1"/>
              <a:t>múltiplos</a:t>
            </a:r>
            <a:r>
              <a:rPr lang="en-US" sz="2400" b="1" dirty="0"/>
              <a:t> containers</a:t>
            </a:r>
            <a:r>
              <a:rPr lang="en-US" sz="2400" dirty="0"/>
              <a:t> de forma </a:t>
            </a:r>
            <a:r>
              <a:rPr lang="en-US" sz="2400" dirty="0" err="1"/>
              <a:t>coordenada</a:t>
            </a:r>
            <a:r>
              <a:rPr lang="en-US" sz="2400" dirty="0"/>
              <a:t>, </a:t>
            </a:r>
            <a:r>
              <a:rPr lang="en-US" sz="2400" dirty="0" err="1"/>
              <a:t>utilizando</a:t>
            </a:r>
            <a:r>
              <a:rPr lang="en-US" sz="2400" dirty="0"/>
              <a:t> um </a:t>
            </a:r>
            <a:r>
              <a:rPr lang="en-US" sz="2400" dirty="0" err="1"/>
              <a:t>arquivo</a:t>
            </a:r>
            <a:r>
              <a:rPr lang="en-US" sz="2400" dirty="0"/>
              <a:t> de </a:t>
            </a:r>
            <a:r>
              <a:rPr lang="en-US" sz="2400" dirty="0" err="1"/>
              <a:t>configuração</a:t>
            </a:r>
            <a:r>
              <a:rPr lang="en-US" sz="2400" dirty="0"/>
              <a:t> no </a:t>
            </a:r>
            <a:r>
              <a:rPr lang="en-US" sz="2400" dirty="0" err="1"/>
              <a:t>formato</a:t>
            </a:r>
            <a:r>
              <a:rPr lang="en-US" sz="2400" dirty="0"/>
              <a:t> YAML (docker-</a:t>
            </a:r>
            <a:r>
              <a:rPr lang="en-US" sz="2400" dirty="0" err="1"/>
              <a:t>compose.yml</a:t>
            </a:r>
            <a:r>
              <a:rPr lang="en-US" sz="2400" dirty="0"/>
              <a:t>).</a:t>
            </a:r>
            <a:endParaRPr lang="en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1DA0A-7055-2DB7-4A26-5F35FD536BDC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 que é Docker Compose?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77D1A7B-257C-4FFF-2E1B-4999BABBFE78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F82FF7-0847-1070-2EC8-D8D7FAFF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127D74-10DD-E588-71A4-D5CC6B3A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6</a:t>
            </a:fld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F9F619-BA8C-B8D7-29DF-1557CCCE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" y="5479570"/>
            <a:ext cx="685800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83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133C7-C14F-FA98-9695-DBDACD8EE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16D7A3-2B0D-961B-981F-C2F3E1BD2DF2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Esclare</a:t>
            </a:r>
            <a:r>
              <a:rPr lang="en-BR" sz="4000" b="1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cimentos</a:t>
            </a:r>
            <a:r>
              <a:rPr lang="en-US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Finais</a:t>
            </a:r>
            <a:endParaRPr lang="en-BR" sz="4000" b="1" dirty="0">
              <a:solidFill>
                <a:srgbClr val="29004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BE912-3BFD-98F2-A0B4-AF28BC139036}"/>
              </a:ext>
            </a:extLst>
          </p:cNvPr>
          <p:cNvSpPr txBox="1"/>
          <p:nvPr/>
        </p:nvSpPr>
        <p:spPr>
          <a:xfrm>
            <a:off x="591873" y="1966001"/>
            <a:ext cx="567425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Espero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e-Book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lhe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ajude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melhorar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aperfeiçoar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forma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rápida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eficiente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Contudo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alertamos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pode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ocorrer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tentar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colocar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dicas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e-Book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existente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funcionar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cobertura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Código.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isso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ocorre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exemplo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devido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conflitos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bibliotecas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plugins.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dica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tentar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retirar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tudo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antigo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colocar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somente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mostrado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aqui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incrementando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poucos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tentar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descobrir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qual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biblioteca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plugin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está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conflitando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esteja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deixando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realizar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testes e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cobertura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9EB54C5-688A-9C9C-E1E2-B56D8CB4A664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00085F-0006-E2B2-D8EB-E5D9C593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81D3DF-942A-E500-A1CF-F3B16F79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60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60175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00D6E-3E06-A2A1-BF2D-D5AF7A9DF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99C09-33D2-6F38-3DC5-060F337AA4D8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Esclarecimentos</a:t>
            </a:r>
            <a:r>
              <a:rPr lang="en-US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Finais</a:t>
            </a:r>
            <a:endParaRPr lang="en-BR" sz="4000" b="1" dirty="0">
              <a:solidFill>
                <a:srgbClr val="29004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6584F-C38F-5D5F-DE52-80487EDC5B3D}"/>
              </a:ext>
            </a:extLst>
          </p:cNvPr>
          <p:cNvSpPr txBox="1"/>
          <p:nvPr/>
        </p:nvSpPr>
        <p:spPr>
          <a:xfrm>
            <a:off x="591873" y="1572680"/>
            <a:ext cx="567425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mínimo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mostrado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aqui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 e-book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ficará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disponível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link: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https://github.com/alberto-yano/dio-lab-ebook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vídeo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apresentação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 link: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https://youtu.be/86Zb8l8n6Mc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meus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contatos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para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dúvidas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sugestões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https://www.linkedin.com/in/albertoyano/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https://github.com/alberto-yano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https://gitlab.com/alberto_yano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3A4FE1-CCD1-5CBC-5672-85F5ABEBBEF7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BEC642-37E9-06C5-75A0-9319391BB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033F68-38E8-29FC-6F49-A8638549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61</a:t>
            </a:fld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9BA16-B705-67EC-22BC-343C2CD9A0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869" y="7004195"/>
            <a:ext cx="3260131" cy="1833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D5CA9-0A30-F74F-CFEE-C1BDB8C1AA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6196" y="7222210"/>
            <a:ext cx="3477392" cy="1288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E88947-3C3B-92D9-4623-4932DBFD5F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8247" y="8448580"/>
            <a:ext cx="2651852" cy="77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7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3C1D0-29F7-A13B-2869-039D57A4C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5CD1D2-80B2-106E-1045-AF297525D748}"/>
              </a:ext>
            </a:extLst>
          </p:cNvPr>
          <p:cNvSpPr txBox="1"/>
          <p:nvPr/>
        </p:nvSpPr>
        <p:spPr>
          <a:xfrm>
            <a:off x="626534" y="779504"/>
            <a:ext cx="575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e Docker Compose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40E52-52B1-8ADC-C060-D956D22B1BCF}"/>
              </a:ext>
            </a:extLst>
          </p:cNvPr>
          <p:cNvSpPr txBox="1"/>
          <p:nvPr/>
        </p:nvSpPr>
        <p:spPr>
          <a:xfrm>
            <a:off x="609600" y="2885243"/>
            <a:ext cx="56742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o </a:t>
            </a:r>
            <a:r>
              <a:rPr lang="en-US" sz="2400" dirty="0" err="1"/>
              <a:t>objetivo</a:t>
            </a:r>
            <a:r>
              <a:rPr lang="en-US" sz="2400" dirty="0"/>
              <a:t> </a:t>
            </a:r>
            <a:r>
              <a:rPr lang="en-US" sz="2400" dirty="0" err="1"/>
              <a:t>deste</a:t>
            </a:r>
            <a:r>
              <a:rPr lang="en-US" sz="2400" dirty="0"/>
              <a:t> e-book </a:t>
            </a:r>
            <a:r>
              <a:rPr lang="en-US" sz="2400" dirty="0" err="1"/>
              <a:t>ensinar</a:t>
            </a:r>
            <a:r>
              <a:rPr lang="en-US" sz="2400" dirty="0"/>
              <a:t> a </a:t>
            </a:r>
            <a:r>
              <a:rPr lang="en-US" sz="2400" dirty="0" err="1"/>
              <a:t>instalação</a:t>
            </a:r>
            <a:r>
              <a:rPr lang="en-US" sz="2400" dirty="0"/>
              <a:t> do Docker e do Docker Compose, mas </a:t>
            </a:r>
            <a:r>
              <a:rPr lang="en-US" sz="2400" dirty="0" err="1"/>
              <a:t>eles</a:t>
            </a:r>
            <a:r>
              <a:rPr lang="en-US" sz="2400" dirty="0"/>
              <a:t> </a:t>
            </a:r>
            <a:r>
              <a:rPr lang="en-US" sz="2400" dirty="0" err="1"/>
              <a:t>serão</a:t>
            </a:r>
            <a:r>
              <a:rPr lang="en-US" sz="2400" dirty="0"/>
              <a:t> </a:t>
            </a:r>
            <a:r>
              <a:rPr lang="en-US" sz="2400" dirty="0" err="1"/>
              <a:t>necessários</a:t>
            </a:r>
            <a:r>
              <a:rPr lang="en-US" sz="2400" dirty="0"/>
              <a:t> para a </a:t>
            </a:r>
            <a:r>
              <a:rPr lang="en-US" sz="2400" dirty="0" err="1"/>
              <a:t>utilização</a:t>
            </a:r>
            <a:r>
              <a:rPr lang="en-US" sz="2400" dirty="0"/>
              <a:t> do Sonar.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Então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links para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instalação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(Windows)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https://docs.docker.com/desktop/setup/install/windows-install/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(Linux)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https://docs.docker.com/desktop/setup/install/linux/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(Mac)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https://docs.docker.com/desktop/setup/install/mac-install/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2CBE7-DD93-CBBD-6C64-00467F61C52E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Instalação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B16E7C5-9401-2999-8AA4-E51AAED35D3B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F5B6DB-32E8-02D5-79A5-5D5FD8FE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4D11BF-04EC-F18A-52A4-C8AA834E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3654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C9A488-E1E8-2D11-FDBE-3D8CC2AEE04A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A9561-1E68-07D1-C00B-933570402E18}"/>
              </a:ext>
            </a:extLst>
          </p:cNvPr>
          <p:cNvSpPr txBox="1"/>
          <p:nvPr/>
        </p:nvSpPr>
        <p:spPr>
          <a:xfrm>
            <a:off x="721518" y="5127666"/>
            <a:ext cx="5414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 ou</a:t>
            </a:r>
          </a:p>
          <a:p>
            <a:pPr algn="ctr"/>
            <a:r>
              <a:rPr lang="en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SonarQube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F5C17-62FC-E727-CF31-BB62AE517702}"/>
              </a:ext>
            </a:extLst>
          </p:cNvPr>
          <p:cNvSpPr txBox="1"/>
          <p:nvPr/>
        </p:nvSpPr>
        <p:spPr>
          <a:xfrm>
            <a:off x="735806" y="618739"/>
            <a:ext cx="54149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8700" b="1" dirty="0">
                <a:ln w="88900" cmpd="sng">
                  <a:solidFill>
                    <a:srgbClr val="544C8D"/>
                  </a:solidFill>
                </a:ln>
                <a:noFill/>
                <a:latin typeface="Impact" panose="020B0806030902050204" pitchFamily="34" charset="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89983805-3530-DC2C-FB6A-C748BA9D33CF}"/>
              </a:ext>
            </a:extLst>
          </p:cNvPr>
          <p:cNvSpPr/>
          <p:nvPr/>
        </p:nvSpPr>
        <p:spPr>
          <a:xfrm>
            <a:off x="660796" y="6694826"/>
            <a:ext cx="5536406" cy="106858"/>
          </a:xfrm>
          <a:prstGeom prst="flowChartAlternateProcess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glow>
              <a:schemeClr val="accent1"/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1810BD-01E2-F239-E6B3-40AAB8DE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4124FD-AE88-07F0-79DD-0623A31E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57103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61018-AB52-03E3-2949-46021AE58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EF6F7-FA10-5DE0-E7F6-FB0BC3CABB73}"/>
              </a:ext>
            </a:extLst>
          </p:cNvPr>
          <p:cNvSpPr txBox="1"/>
          <p:nvPr/>
        </p:nvSpPr>
        <p:spPr>
          <a:xfrm>
            <a:off x="626534" y="779504"/>
            <a:ext cx="541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000" b="1" dirty="0">
                <a:solidFill>
                  <a:srgbClr val="2900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5C6DC-2E99-4A6F-ADAC-64B707F01FB7}"/>
              </a:ext>
            </a:extLst>
          </p:cNvPr>
          <p:cNvSpPr txBox="1"/>
          <p:nvPr/>
        </p:nvSpPr>
        <p:spPr>
          <a:xfrm>
            <a:off x="609600" y="2976718"/>
            <a:ext cx="5674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SonarQube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plataforma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open source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projetada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para a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inspeção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contínua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qualidade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diversos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tipos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linguagens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programação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Java, JavaScript, C#, Python, entre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outras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Ele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automatiza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análise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estática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código-fonte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identificando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problemas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relacionados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à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manutenibilidade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segurança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confiabilidade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complexidade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B7444-DAC1-FB44-6EFA-1212B25D64A6}"/>
              </a:ext>
            </a:extLst>
          </p:cNvPr>
          <p:cNvSpPr txBox="1"/>
          <p:nvPr/>
        </p:nvSpPr>
        <p:spPr>
          <a:xfrm>
            <a:off x="626534" y="1893929"/>
            <a:ext cx="567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rgbClr val="2900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 que é o Sonar ou SonarQube?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34E4F1-103C-8F37-C781-C4F33D6F53C4}"/>
              </a:ext>
            </a:extLst>
          </p:cNvPr>
          <p:cNvSpPr/>
          <p:nvPr/>
        </p:nvSpPr>
        <p:spPr>
          <a:xfrm>
            <a:off x="471487" y="-33868"/>
            <a:ext cx="138113" cy="1388533"/>
          </a:xfrm>
          <a:prstGeom prst="roundRect">
            <a:avLst/>
          </a:prstGeom>
          <a:gradFill flip="none" rotWithShape="1">
            <a:gsLst>
              <a:gs pos="0">
                <a:srgbClr val="312B4E"/>
              </a:gs>
              <a:gs pos="51000">
                <a:srgbClr val="544C8D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EF927-E169-235B-61A7-5345705C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719"/>
          <a:stretch>
            <a:fillRect/>
          </a:stretch>
        </p:blipFill>
        <p:spPr>
          <a:xfrm>
            <a:off x="1735349" y="7517077"/>
            <a:ext cx="3387301" cy="1144968"/>
          </a:xfrm>
          <a:prstGeom prst="rect">
            <a:avLst/>
          </a:prstGeom>
          <a:effectLst>
            <a:glow rad="393027">
              <a:srgbClr val="544C8D">
                <a:alpha val="40000"/>
              </a:srgbClr>
            </a:glo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E50C7C-60FA-2558-8EC5-F88D12F8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Qualidade - Cobertura de Código &amp; Testes Alberto Yano</a:t>
            </a:r>
            <a:endParaRPr lang="en-B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6FCDDC-A57B-7EDE-B718-9D9C936B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9380-BDB0-1340-B125-8EAB7BFEACB4}" type="slidenum">
              <a:rPr lang="en-BR" smtClean="0"/>
              <a:t>9</a:t>
            </a:fld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784136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1821</TotalTime>
  <Words>2800</Words>
  <Application>Microsoft Macintosh PowerPoint</Application>
  <PresentationFormat>A4 Paper (210x297 mm)</PresentationFormat>
  <Paragraphs>470</Paragraphs>
  <Slides>61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Aptos</vt:lpstr>
      <vt:lpstr>Aptos Display</vt:lpstr>
      <vt:lpstr>Arial</vt:lpstr>
      <vt:lpstr>Calibri</vt:lpstr>
      <vt:lpstr>Calibri Light</vt:lpstr>
      <vt:lpstr>Courier New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Alberto Yano</dc:creator>
  <cp:lastModifiedBy>Alberto Yano</cp:lastModifiedBy>
  <cp:revision>12</cp:revision>
  <cp:lastPrinted>2025-05-29T03:38:32Z</cp:lastPrinted>
  <dcterms:created xsi:type="dcterms:W3CDTF">2025-05-27T22:57:48Z</dcterms:created>
  <dcterms:modified xsi:type="dcterms:W3CDTF">2025-06-20T23:11:30Z</dcterms:modified>
</cp:coreProperties>
</file>